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366" r:id="rId2"/>
    <p:sldId id="367" r:id="rId3"/>
    <p:sldId id="369" r:id="rId4"/>
    <p:sldId id="372" r:id="rId5"/>
    <p:sldId id="373" r:id="rId6"/>
  </p:sldIdLst>
  <p:sldSz cx="10693400" cy="7561263"/>
  <p:notesSz cx="6797675" cy="9928225"/>
  <p:defaultTextStyle>
    <a:defPPr>
      <a:defRPr lang="ru-RU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4AB"/>
    <a:srgbClr val="3C3599"/>
    <a:srgbClr val="F20000"/>
    <a:srgbClr val="3399FF"/>
    <a:srgbClr val="504F53"/>
    <a:srgbClr val="005AA9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>
        <p:scale>
          <a:sx n="96" d="100"/>
          <a:sy n="96" d="100"/>
        </p:scale>
        <p:origin x="-1578" y="-204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1C8DB3-C92C-41A8-A1E8-FD8A1EFF623C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006BD0-0C61-47CD-803D-EEDB00554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78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352029-7E42-4152-A85F-0276BF654CB5}" type="datetimeFigureOut">
              <a:rPr lang="ru-RU"/>
              <a:pPr/>
              <a:t>10.02.2021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E7024-2AAE-4808-9852-B5F275D25C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A54772-C4F9-4BCA-AB38-C059A69F40ED}" type="datetimeFigureOut">
              <a:rPr lang="ru-RU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9A7CE-6E0D-4798-A79A-7C059244B1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E1040-B7B5-4936-9839-06559D584162}" type="datetimeFigureOut">
              <a:rPr lang="ru-RU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6ED55-1AED-458C-AEE8-8D4680C189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6931025" y="5653088"/>
            <a:ext cx="1079500" cy="415925"/>
          </a:xfrm>
          <a:prstGeom prst="rect">
            <a:avLst/>
          </a:prstGeom>
          <a:noFill/>
        </p:spPr>
        <p:txBody>
          <a:bodyPr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E6EB-57B2-40DC-AA13-1C7BF5D23B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7E518-E98B-4B32-AEA9-504C13B24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2E24-E4A4-44A7-9DD3-A75D300340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41C4-6D9E-4453-A47C-B52858D3F2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A6D74-2C4D-4584-9106-C81C139AEEA7}" type="datetimeFigureOut">
              <a:rPr lang="ru-RU"/>
              <a:pPr/>
              <a:t>10.02.2021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0BAA-2704-4E9F-A72F-D00E7FAB85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361C4B-6932-4A97-BF7B-5D1D12567EE7}" type="datetimeFigureOut">
              <a:rPr lang="ru-RU"/>
              <a:pPr/>
              <a:t>10.02.2021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2060-1ADC-4C56-9769-72EA09244A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32E85D-F59D-4084-8689-F1FF89A807AA}" type="datetimeFigureOut">
              <a:rPr lang="ru-RU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A98632B-840A-4508-810C-423F919056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3FDA18-5F38-4D0E-9B5C-BEC1450B8B36}" type="datetimeFigureOut">
              <a:rPr lang="ru-RU"/>
              <a:pPr/>
              <a:t>10.02.2021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2ECC-B4D2-41FC-A654-607C24822C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A161CFE-B190-4752-9E26-66DC8AEA74D4}" type="datetimeFigureOut">
              <a:rPr lang="ru-RU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1150"/>
            <a:ext cx="725488" cy="69691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3C7B26A-0137-4FA5-831F-6D2E4CE31E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0" r:id="rId6"/>
    <p:sldLayoutId id="2147483666" r:id="rId7"/>
    <p:sldLayoutId id="2147483667" r:id="rId8"/>
    <p:sldLayoutId id="2147483659" r:id="rId9"/>
    <p:sldLayoutId id="2147483658" r:id="rId10"/>
    <p:sldLayoutId id="2147483657" r:id="rId11"/>
    <p:sldLayoutId id="2147483656" r:id="rId12"/>
  </p:sldLayoutIdLst>
  <p:hf hdr="0" ftr="0" dt="0"/>
  <p:txStyles>
    <p:titleStyle>
      <a:lvl1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538" algn="l" defTabSz="1042988" rtl="0" eaLnBrk="0" fontAlgn="base" hangingPunct="0">
        <a:spcBef>
          <a:spcPct val="20000"/>
        </a:spcBef>
        <a:spcAft>
          <a:spcPct val="0"/>
        </a:spcAft>
        <a:buFont typeface="+mj-lt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60363" algn="just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algn="l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1256296" y="684287"/>
            <a:ext cx="8580438" cy="780568"/>
          </a:xfrm>
        </p:spPr>
        <p:txBody>
          <a:bodyPr/>
          <a:lstStyle/>
          <a:p>
            <a:r>
              <a:rPr lang="ru-RU" sz="2800" dirty="0">
                <a:latin typeface="Arial" panose="020B0604020202020204" pitchFamily="34" charset="0"/>
              </a:rPr>
              <a:t>Этапы реформы порядка применения ККТ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8760" y="3060551"/>
            <a:ext cx="2089505" cy="68479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806" tIns="58403" rIns="116806" bIns="58403" rtlCol="0" anchor="ctr"/>
          <a:lstStyle/>
          <a:p>
            <a:pPr algn="ctr"/>
            <a:r>
              <a:rPr lang="ru-RU" sz="2900" b="1" dirty="0"/>
              <a:t>2017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65625" y="3060551"/>
            <a:ext cx="2119346" cy="68479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806" tIns="58403" rIns="116806" bIns="58403" rtlCol="0" anchor="ctr"/>
          <a:lstStyle/>
          <a:p>
            <a:pPr algn="ctr"/>
            <a:r>
              <a:rPr lang="ru-RU" sz="2000" b="1" dirty="0"/>
              <a:t>  </a:t>
            </a:r>
            <a:r>
              <a:rPr lang="ru-RU" sz="2900" b="1" dirty="0"/>
              <a:t>2018 год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9811197" y="3067038"/>
            <a:ext cx="669923" cy="718296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16806" tIns="58403" rIns="116806" bIns="58403"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9056" y="2106629"/>
            <a:ext cx="1069340" cy="392290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defTabSz="1332408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01.07.2017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64794" y="3062365"/>
            <a:ext cx="2119346" cy="68479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806" tIns="58403" rIns="116806" bIns="58403" rtlCol="0" anchor="ctr"/>
          <a:lstStyle/>
          <a:p>
            <a:pPr algn="ctr"/>
            <a:r>
              <a:rPr lang="ru-RU" sz="2900" b="1" dirty="0"/>
              <a:t>2019 год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1697542" y="2500952"/>
            <a:ext cx="1856" cy="53367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578061" y="3067040"/>
            <a:ext cx="2119347" cy="68479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806" tIns="58403" rIns="116806" bIns="58403" rtlCol="0" anchor="ctr"/>
          <a:lstStyle/>
          <a:p>
            <a:pPr algn="ctr"/>
            <a:r>
              <a:rPr lang="ru-RU" sz="2900" b="1" dirty="0"/>
              <a:t>2021 год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8760" y="3924649"/>
            <a:ext cx="6816172" cy="324035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vert="horz" wrap="none" lIns="133241" tIns="66620" rIns="133241" bIns="66620" rtlCol="0" anchor="ctr">
            <a:noAutofit/>
          </a:bodyPr>
          <a:lstStyle/>
          <a:p>
            <a:pPr algn="ctr" defTabSz="1332408"/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количество налогоплательщиков, зарегистрировавших ККТ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173" y="2573103"/>
            <a:ext cx="1069340" cy="392290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defTabSz="1332408"/>
            <a:r>
              <a:rPr lang="ru-RU" sz="2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1 этап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51381" y="2573843"/>
            <a:ext cx="1069340" cy="392290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defTabSz="1332408"/>
            <a:r>
              <a:rPr lang="ru-RU" sz="2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2 этап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020721" y="2528688"/>
            <a:ext cx="1856" cy="53367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79392" y="2114145"/>
            <a:ext cx="1069340" cy="392290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defTabSz="1332408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01.07.2018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23630" y="2599382"/>
            <a:ext cx="1069340" cy="392290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defTabSz="1332408"/>
            <a:r>
              <a:rPr lang="ru-RU" sz="2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3 этап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6291115" y="2533361"/>
            <a:ext cx="1856" cy="53367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29328" y="2141071"/>
            <a:ext cx="1069340" cy="392290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defTabSz="1332408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01.07.2019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68393" y="2599382"/>
            <a:ext cx="1069340" cy="392290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defTabSz="1332408"/>
            <a:r>
              <a:rPr lang="ru-RU" sz="2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4 этап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49347" y="2161474"/>
            <a:ext cx="1069340" cy="392290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defTabSz="1332408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01.07.2021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8792481" y="2553764"/>
            <a:ext cx="1856" cy="53367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Левая фигурная скобка 45"/>
          <p:cNvSpPr/>
          <p:nvPr/>
        </p:nvSpPr>
        <p:spPr>
          <a:xfrm rot="-5400000">
            <a:off x="1543618" y="3488520"/>
            <a:ext cx="286622" cy="2031254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ru-RU"/>
          </a:p>
        </p:txBody>
      </p:sp>
      <p:sp>
        <p:nvSpPr>
          <p:cNvPr id="47" name="Левая фигурная скобка 46"/>
          <p:cNvSpPr/>
          <p:nvPr/>
        </p:nvSpPr>
        <p:spPr>
          <a:xfrm rot="-5400000">
            <a:off x="3872355" y="3504913"/>
            <a:ext cx="286622" cy="2031254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ru-RU"/>
          </a:p>
        </p:txBody>
      </p:sp>
      <p:sp>
        <p:nvSpPr>
          <p:cNvPr id="48" name="Левая фигурная скобка 47"/>
          <p:cNvSpPr/>
          <p:nvPr/>
        </p:nvSpPr>
        <p:spPr>
          <a:xfrm rot="-5400000">
            <a:off x="6181157" y="3530314"/>
            <a:ext cx="286622" cy="2031254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ru-RU"/>
          </a:p>
        </p:txBody>
      </p:sp>
      <p:sp>
        <p:nvSpPr>
          <p:cNvPr id="49" name="Левая фигурная скобка 48"/>
          <p:cNvSpPr/>
          <p:nvPr/>
        </p:nvSpPr>
        <p:spPr>
          <a:xfrm rot="-5400000">
            <a:off x="8555738" y="3071037"/>
            <a:ext cx="256561" cy="2031256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800308" y="4867273"/>
            <a:ext cx="1726409" cy="324035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algn="ctr" defTabSz="1332408"/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5 573</a:t>
            </a:r>
          </a:p>
        </p:txBody>
      </p:sp>
      <p:sp>
        <p:nvSpPr>
          <p:cNvPr id="51" name="Левая фигурная скобка 50"/>
          <p:cNvSpPr/>
          <p:nvPr/>
        </p:nvSpPr>
        <p:spPr>
          <a:xfrm rot="-5400000">
            <a:off x="3888183" y="2968776"/>
            <a:ext cx="286624" cy="5366717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3152461" y="4867364"/>
            <a:ext cx="1726409" cy="324035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algn="ctr" defTabSz="1332408"/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4 165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83855" y="4867723"/>
            <a:ext cx="1726409" cy="324035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algn="ctr" defTabSz="1332408"/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8 197</a:t>
            </a:r>
            <a:endParaRPr lang="ru-RU" sz="22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88366" y="5918708"/>
            <a:ext cx="7691467" cy="958266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defTabSz="1332408"/>
            <a:r>
              <a:rPr lang="ru-RU" sz="2200" b="1" dirty="0">
                <a:solidFill>
                  <a:srgbClr val="00B050"/>
                </a:solidFill>
                <a:ea typeface="+mj-ea"/>
                <a:cs typeface="+mj-cs"/>
              </a:rPr>
              <a:t> С начала  реализации реформы:</a:t>
            </a:r>
          </a:p>
          <a:p>
            <a:pPr marL="342849" indent="-342849" defTabSz="1332408">
              <a:buFontTx/>
              <a:buChar char="-"/>
            </a:pPr>
            <a:r>
              <a:rPr lang="ru-RU" sz="2200" b="1" dirty="0" smtClean="0">
                <a:solidFill>
                  <a:srgbClr val="00B050"/>
                </a:solidFill>
                <a:ea typeface="+mj-ea"/>
                <a:cs typeface="+mj-cs"/>
              </a:rPr>
              <a:t>17 847 </a:t>
            </a:r>
            <a:r>
              <a:rPr lang="ru-RU" sz="2200" b="1" dirty="0">
                <a:solidFill>
                  <a:srgbClr val="00B050"/>
                </a:solidFill>
                <a:ea typeface="+mj-ea"/>
                <a:cs typeface="+mj-cs"/>
              </a:rPr>
              <a:t>налогоплательщиков зарегистрировали ККТ;</a:t>
            </a:r>
          </a:p>
          <a:p>
            <a:pPr marL="342849" indent="-342849" defTabSz="1332408">
              <a:buFontTx/>
              <a:buChar char="-"/>
            </a:pPr>
            <a:r>
              <a:rPr lang="ru-RU" sz="2200" b="1" dirty="0" smtClean="0">
                <a:solidFill>
                  <a:srgbClr val="00B050"/>
                </a:solidFill>
                <a:ea typeface="+mj-ea"/>
                <a:cs typeface="+mj-cs"/>
              </a:rPr>
              <a:t>34 598 ед</a:t>
            </a:r>
            <a:r>
              <a:rPr lang="ru-RU" sz="2200" b="1" dirty="0">
                <a:solidFill>
                  <a:srgbClr val="00B050"/>
                </a:solidFill>
                <a:ea typeface="+mj-ea"/>
                <a:cs typeface="+mj-cs"/>
              </a:rPr>
              <a:t>. ККТ</a:t>
            </a:r>
            <a:r>
              <a:rPr lang="ru-RU" sz="2200" b="1" dirty="0">
                <a:solidFill>
                  <a:srgbClr val="00B050"/>
                </a:solidFill>
              </a:rPr>
              <a:t> зарегистрировано.</a:t>
            </a:r>
            <a:r>
              <a:rPr lang="ru-RU" sz="2200" b="1" dirty="0">
                <a:solidFill>
                  <a:srgbClr val="00B050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57430" y="4136705"/>
            <a:ext cx="2844809" cy="1105093"/>
          </a:xfrm>
          <a:prstGeom prst="rect">
            <a:avLst/>
          </a:prstGeom>
          <a:ln w="12700" cmpd="sng">
            <a:noFill/>
            <a:prstDash val="sysDot"/>
          </a:ln>
        </p:spPr>
        <p:txBody>
          <a:bodyPr vert="horz" wrap="none" lIns="133241" tIns="66620" rIns="133241" bIns="66620" rtlCol="0" anchor="ctr">
            <a:noAutofit/>
          </a:bodyPr>
          <a:lstStyle/>
          <a:p>
            <a:pPr algn="ctr" defTabSz="1332408"/>
            <a:r>
              <a:rPr 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Обязаны зарегистрировать </a:t>
            </a:r>
          </a:p>
          <a:p>
            <a:pPr algn="ctr" defTabSz="1332408"/>
            <a:r>
              <a:rPr 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ККТ </a:t>
            </a:r>
            <a:r>
              <a:rPr 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6 092</a:t>
            </a:r>
            <a:endParaRPr lang="ru-RU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 defTabSz="1332408"/>
            <a:r>
              <a:rPr 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налогоплательщиков</a:t>
            </a:r>
          </a:p>
        </p:txBody>
      </p:sp>
    </p:spTree>
    <p:extLst>
      <p:ext uri="{BB962C8B-B14F-4D97-AF65-F5344CB8AC3E}">
        <p14:creationId xmlns:p14="http://schemas.microsoft.com/office/powerpoint/2010/main" val="22402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3" y="1595484"/>
            <a:ext cx="6075156" cy="571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89452" y="339196"/>
            <a:ext cx="9494139" cy="12562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806" tIns="58403" rIns="116806" bIns="58403" anchor="ctr">
            <a:normAutofit fontScale="90000"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3100" dirty="0">
                <a:solidFill>
                  <a:srgbClr val="0070C0"/>
                </a:solidFill>
              </a:rPr>
              <a:t>Месторасположение на сайте ФНС России информации о порядке применения ККТ</a:t>
            </a:r>
            <a:br>
              <a:rPr lang="ru-RU" sz="3100" dirty="0">
                <a:solidFill>
                  <a:srgbClr val="0070C0"/>
                </a:solidFill>
              </a:rPr>
            </a:br>
            <a:r>
              <a:rPr lang="ru-RU" sz="3100" dirty="0">
                <a:solidFill>
                  <a:srgbClr val="0070C0"/>
                </a:solidFill>
              </a:rPr>
              <a:t>(</a:t>
            </a:r>
            <a:r>
              <a:rPr lang="en-US" sz="3100" dirty="0">
                <a:solidFill>
                  <a:srgbClr val="0070C0"/>
                </a:solidFill>
              </a:rPr>
              <a:t>www.nalog.ru</a:t>
            </a:r>
            <a:r>
              <a:rPr lang="ru-RU" sz="3100" dirty="0">
                <a:solidFill>
                  <a:srgbClr val="0070C0"/>
                </a:solidFill>
              </a:rPr>
              <a:t>)</a:t>
            </a: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8" name="Picture 10" descr="http://kkt.cek.ru/upload/iblock/9d9/9d950c9233449eacf08605f1cbffe8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43" y="4865302"/>
            <a:ext cx="2338006" cy="254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АТОЛ-POS-HUB-19- -сканер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68" y="1639949"/>
            <a:ext cx="2913356" cy="326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82" y="6836363"/>
            <a:ext cx="1123997" cy="52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699" y="1639949"/>
            <a:ext cx="1211339" cy="36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349" y="4865302"/>
            <a:ext cx="984907" cy="244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 rot="20889247">
            <a:off x="1578122" y="5834918"/>
            <a:ext cx="2116403" cy="826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2981944" y="316102"/>
            <a:ext cx="4835393" cy="9566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59923" tIns="29956" rIns="59923" bIns="29956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163830" fontAlgn="auto">
              <a:lnSpc>
                <a:spcPct val="100000"/>
              </a:lnSpc>
              <a:spcAft>
                <a:spcPts val="0"/>
              </a:spcAft>
            </a:pPr>
            <a:r>
              <a:rPr lang="ru-RU" sz="2800" dirty="0"/>
              <a:t>Получение и проверка чека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204" y="1450946"/>
            <a:ext cx="2880320" cy="552047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 descr="E:\99999\Рисунок-№-7.-Чек-корректен.-Источник-скриншот-с-личного-телефо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22" y="1425076"/>
            <a:ext cx="2965546" cy="437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99999\Рисунок-№-10.-Сообщение-о-некорректности-чека.-Источник-скриншот-с-личного-телефо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4" y="1425075"/>
            <a:ext cx="2801813" cy="552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782207" y="468447"/>
            <a:ext cx="9504844" cy="9566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59923" tIns="29956" rIns="59923" bIns="29956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163830" fontAlgn="auto">
              <a:lnSpc>
                <a:spcPct val="100000"/>
              </a:lnSpc>
              <a:spcAft>
                <a:spcPts val="0"/>
              </a:spcAft>
            </a:pPr>
            <a:r>
              <a:rPr lang="ru-RU" sz="2800" dirty="0"/>
              <a:t> Получение выписки по кассовым чекам</a:t>
            </a:r>
          </a:p>
        </p:txBody>
      </p:sp>
      <p:pic>
        <p:nvPicPr>
          <p:cNvPr id="4098" name="Picture 2" descr="E:\99999\Рисунок-№-13.-Выписка-по-имеющимся-документам.-Источник-скриншот-с-личного-теле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45" y="1425076"/>
            <a:ext cx="2800348" cy="56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28" y="1430422"/>
            <a:ext cx="2800348" cy="568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1632526" y="5041236"/>
            <a:ext cx="2994152" cy="47495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788651"/>
              </p:ext>
            </p:extLst>
          </p:nvPr>
        </p:nvGraphicFramePr>
        <p:xfrm>
          <a:off x="450156" y="396256"/>
          <a:ext cx="9937104" cy="6965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8641"/>
                <a:gridCol w="2357850"/>
                <a:gridCol w="1990128"/>
                <a:gridCol w="2720485"/>
              </a:tblGrid>
              <a:tr h="6440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Нарушения</a:t>
                      </a:r>
                      <a:r>
                        <a:rPr lang="ru-RU" sz="1500" b="1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допущенные </a:t>
                      </a:r>
                      <a:r>
                        <a:rPr lang="ru-RU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организациями </a:t>
                      </a:r>
                      <a:r>
                        <a:rPr lang="ru-RU" sz="1500" b="1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 </a:t>
                      </a:r>
                      <a:r>
                        <a:rPr lang="ru-RU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индивидуальными предпринимателями 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9728" marR="29728" marT="773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4483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Ответственность за допущенные нарушения 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9728" marR="29728" marT="773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3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831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Для организаций 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9728" marR="29728" marT="773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Для должностных лиц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9728" marR="29728" marT="773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Для предпринимателей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36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Неприменение </a:t>
                      </a:r>
                      <a:r>
                        <a:rPr lang="ru-RU" sz="15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ККТ (ч. 2 ст. 14.5 КоАП РФ)</a:t>
                      </a:r>
                      <a:endParaRPr lang="ru-RU" sz="1500" b="0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9728" marR="29728" marT="773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штраф в сумме  </a:t>
                      </a:r>
                      <a:r>
                        <a:rPr lang="ru-RU" sz="15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5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75 до 100% суммы расчета, но не менее 30 тыс. руб.</a:t>
                      </a:r>
                      <a:endParaRPr lang="ru-RU" sz="15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100" marR="29728" marT="773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штраф в сумме </a:t>
                      </a:r>
                      <a:r>
                        <a:rPr lang="ru-RU" sz="15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5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25 до 50% суммы расчета, но не менее 10 тыс. руб.</a:t>
                      </a:r>
                      <a:endParaRPr lang="ru-RU" sz="15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100" marR="29728" marT="773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штраф в сумме  </a:t>
                      </a:r>
                      <a:r>
                        <a:rPr lang="ru-RU" sz="15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5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25 до 50% суммы расчета, но не менее 10 тыс. руб.</a:t>
                      </a:r>
                      <a:endParaRPr lang="ru-RU" sz="15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10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3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Повторное не применение ККТ (если сумма расчетов без кассовых чеков составила 1 млн. руб. и более) (ч. 3 ст. 14.5 КоАП РФ)</a:t>
                      </a:r>
                      <a:endParaRPr lang="ru-RU" sz="1500" b="0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9728" marR="29728" marT="773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Приостановка деятельности 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на срок </a:t>
                      </a:r>
                      <a:r>
                        <a:rPr lang="ru-RU" sz="15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до </a:t>
                      </a:r>
                      <a:r>
                        <a:rPr lang="ru-RU" sz="15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90 суток</a:t>
                      </a:r>
                      <a:endParaRPr lang="ru-RU" sz="15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100" marR="29728" marT="773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Дисквалификация 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на срок </a:t>
                      </a:r>
                      <a:r>
                        <a:rPr lang="ru-RU" sz="15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1 до 2 </a:t>
                      </a:r>
                      <a:r>
                        <a:rPr lang="ru-RU" sz="15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лет</a:t>
                      </a:r>
                      <a:endParaRPr lang="ru-RU" sz="15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100" marR="29728" marT="773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Приостановка 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деятельности 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на срок </a:t>
                      </a:r>
                      <a:r>
                        <a:rPr lang="ru-RU" sz="15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до </a:t>
                      </a:r>
                      <a:r>
                        <a:rPr lang="ru-RU" sz="15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90 суток</a:t>
                      </a:r>
                      <a:endParaRPr lang="ru-RU" sz="15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10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27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Применение ККТ, не 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отвечающей </a:t>
                      </a:r>
                      <a:r>
                        <a:rPr lang="ru-RU" sz="15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требованиям Федерального закона № 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54-ФЗ, или нарушение правил </a:t>
                      </a:r>
                      <a:r>
                        <a:rPr lang="ru-RU" sz="15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регистрации (сроки, порядок) (ч. 4 ст. 14.5 КоАП РФ)</a:t>
                      </a:r>
                      <a:endParaRPr lang="ru-RU" sz="1500" b="0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9728" marR="29728" marT="773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денежные санкции 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размере </a:t>
                      </a:r>
                      <a:r>
                        <a:rPr lang="ru-RU" sz="15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5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5  до 10 тыс. руб.</a:t>
                      </a:r>
                      <a:endParaRPr lang="ru-RU" sz="15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100" marR="29728" marT="773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или денежные санкции 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размере </a:t>
                      </a:r>
                      <a:r>
                        <a:rPr lang="ru-RU" sz="15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5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1,5 до 3 тыс. руб.</a:t>
                      </a:r>
                      <a:endParaRPr lang="ru-RU" sz="15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100" marR="29728" marT="773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или денежные санкции 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размере </a:t>
                      </a:r>
                      <a:r>
                        <a:rPr lang="ru-RU" sz="15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5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1,5 до 3 тыс. руб.</a:t>
                      </a:r>
                      <a:endParaRPr lang="ru-RU" sz="15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10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7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Не 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предоставление </a:t>
                      </a:r>
                      <a:r>
                        <a:rPr lang="ru-RU" sz="15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 требованию инспекции 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документов для проверки (</a:t>
                      </a:r>
                      <a:r>
                        <a:rPr lang="ru-RU" sz="15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ч. 5 ст. 14.5 КоАП РФ)</a:t>
                      </a:r>
                      <a:endParaRPr lang="ru-RU" sz="1500" b="0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9728" marR="29728" marT="773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или денежные санкции 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размере </a:t>
                      </a:r>
                      <a:r>
                        <a:rPr lang="ru-RU" sz="15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5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5 до 10 тыс. руб.</a:t>
                      </a:r>
                      <a:endParaRPr lang="ru-RU" sz="15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100" marR="29728" marT="773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штраф в размере </a:t>
                      </a:r>
                      <a:r>
                        <a:rPr lang="ru-RU" sz="15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1,5 до 3 тыс. руб.</a:t>
                      </a:r>
                      <a:endParaRPr lang="ru-RU" sz="15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100" marR="29728" marT="773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штраф 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размере </a:t>
                      </a:r>
                      <a:r>
                        <a:rPr lang="ru-RU" sz="15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5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1,5 до 3 тыс. руб.</a:t>
                      </a:r>
                      <a:endParaRPr lang="ru-RU" sz="15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10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Не 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выдача </a:t>
                      </a:r>
                      <a:r>
                        <a:rPr lang="ru-RU" sz="15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покупателю 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чека </a:t>
                      </a:r>
                      <a:r>
                        <a:rPr lang="ru-RU" sz="15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или 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бланка </a:t>
                      </a:r>
                      <a:r>
                        <a:rPr lang="ru-RU" sz="15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строгой отчетности (ч. 6 ст. 14.5 КоАП РФ)</a:t>
                      </a:r>
                      <a:endParaRPr lang="ru-RU" sz="1500" b="0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9728" marR="29728" marT="773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денежные санкции 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сумме </a:t>
                      </a:r>
                      <a:r>
                        <a:rPr lang="ru-RU" sz="15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10 </a:t>
                      </a:r>
                      <a:r>
                        <a:rPr lang="ru-RU" sz="15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тыс. руб.</a:t>
                      </a:r>
                      <a:endParaRPr lang="ru-RU" sz="15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100" marR="29728" marT="773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денежные санкции 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сумме </a:t>
                      </a:r>
                      <a:r>
                        <a:rPr lang="ru-RU" sz="15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ru-RU" sz="15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тыс. руб.</a:t>
                      </a:r>
                      <a:endParaRPr lang="ru-RU" sz="15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100" marR="29728" marT="773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денежные санкции 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сумме </a:t>
                      </a:r>
                      <a:r>
                        <a:rPr lang="ru-RU" sz="15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ru-RU" sz="15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тыс. руб.</a:t>
                      </a:r>
                      <a:endParaRPr lang="ru-RU" sz="15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10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213872" y="305473"/>
            <a:ext cx="10316690" cy="297952"/>
          </a:xfrm>
        </p:spPr>
        <p:txBody>
          <a:bodyPr>
            <a:noAutofit/>
          </a:bodyPr>
          <a:lstStyle/>
          <a:p>
            <a:pPr algn="ctr"/>
            <a:r>
              <a:rPr lang="ru-RU" sz="2300" dirty="0">
                <a:latin typeface="Arial Narrow" pitchFamily="34" charset="0"/>
              </a:rPr>
              <a:t>Ответственность  за нарушения законодательства о применении ККТ</a:t>
            </a:r>
            <a:br>
              <a:rPr lang="ru-RU" sz="2300" dirty="0">
                <a:latin typeface="Arial Narrow" pitchFamily="34" charset="0"/>
              </a:rPr>
            </a:br>
            <a:endParaRPr lang="ru-RU" sz="23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18779</TotalTime>
  <Words>357</Words>
  <Application>Microsoft Office PowerPoint</Application>
  <PresentationFormat>Произвольный</PresentationFormat>
  <Paragraphs>52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Present_FNS2012_A4</vt:lpstr>
      <vt:lpstr>Этапы реформы порядка применения ККТ</vt:lpstr>
      <vt:lpstr> Месторасположение на сайте ФНС России информации о порядке применения ККТ (www.nalog.ru) </vt:lpstr>
      <vt:lpstr>Получение и проверка чека</vt:lpstr>
      <vt:lpstr> Получение выписки по кассовым чекам</vt:lpstr>
      <vt:lpstr>Ответственность  за нарушения законодательства о применении ККТ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Евгеньевич Щеглов</dc:creator>
  <cp:lastModifiedBy>Шелемехов Сергей Александрович</cp:lastModifiedBy>
  <cp:revision>245</cp:revision>
  <cp:lastPrinted>2018-10-10T09:19:08Z</cp:lastPrinted>
  <dcterms:created xsi:type="dcterms:W3CDTF">2013-02-14T04:24:52Z</dcterms:created>
  <dcterms:modified xsi:type="dcterms:W3CDTF">2021-02-10T04:33:50Z</dcterms:modified>
</cp:coreProperties>
</file>