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8" r:id="rId4"/>
    <p:sldId id="259" r:id="rId5"/>
    <p:sldId id="260" r:id="rId6"/>
    <p:sldId id="261" r:id="rId7"/>
    <p:sldId id="270" r:id="rId8"/>
    <p:sldId id="267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741C"/>
    <a:srgbClr val="000000"/>
    <a:srgbClr val="A6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0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68100-4BCA-4305-B32A-8494689CBA01}" type="doc">
      <dgm:prSet loTypeId="urn:microsoft.com/office/officeart/2008/layout/HexagonCluster" loCatId="picture" qsTypeId="urn:microsoft.com/office/officeart/2005/8/quickstyle/3d1" qsCatId="3D" csTypeId="urn:microsoft.com/office/officeart/2005/8/colors/accent3_5" csCatId="accent3" phldr="1"/>
      <dgm:spPr/>
    </dgm:pt>
    <dgm:pt modelId="{0493E4C7-99F3-43F9-A4AB-61EF5B0DCE78}">
      <dgm:prSet phldrT="[Текст]" custT="1"/>
      <dgm:spPr/>
      <dgm:t>
        <a:bodyPr/>
        <a:lstStyle/>
        <a:p>
          <a:r>
            <a:rPr lang="ru-RU" sz="1800" b="1" dirty="0" smtClean="0">
              <a:latin typeface="Bahnschrift SemiLight Condensed" panose="020B0502040204020203" pitchFamily="34" charset="0"/>
            </a:rPr>
            <a:t>ХАНТЫ-МАНСИЙСК </a:t>
          </a:r>
        </a:p>
        <a:p>
          <a:r>
            <a:rPr lang="ru-RU" sz="1800" b="1" dirty="0" smtClean="0">
              <a:latin typeface="Bahnschrift SemiLight Condensed" panose="020B0502040204020203" pitchFamily="34" charset="0"/>
            </a:rPr>
            <a:t>2023</a:t>
          </a:r>
          <a:endParaRPr lang="ru-RU" sz="1800" b="1" dirty="0">
            <a:latin typeface="Bahnschrift SemiLight Condensed" panose="020B0502040204020203" pitchFamily="34" charset="0"/>
          </a:endParaRPr>
        </a:p>
      </dgm:t>
    </dgm:pt>
    <dgm:pt modelId="{DDBA612A-C6AE-4F84-8FE1-5CFEF6696D39}" type="parTrans" cxnId="{94979E16-AA06-46E8-B4FF-A554A396C513}">
      <dgm:prSet/>
      <dgm:spPr/>
      <dgm:t>
        <a:bodyPr/>
        <a:lstStyle/>
        <a:p>
          <a:endParaRPr lang="ru-RU"/>
        </a:p>
      </dgm:t>
    </dgm:pt>
    <dgm:pt modelId="{F352FA73-7872-48C7-8A61-46E7743E2DD0}" type="sibTrans" cxnId="{94979E16-AA06-46E8-B4FF-A554A396C51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5E3D4C76-805E-40AB-ACDB-2A2A2E259A15}">
      <dgm:prSet custT="1"/>
      <dgm:spPr/>
      <dgm:t>
        <a:bodyPr/>
        <a:lstStyle/>
        <a:p>
          <a:r>
            <a:rPr lang="ru-RU" sz="2000" b="1" dirty="0" smtClean="0">
              <a:latin typeface="Bahnschrift SemiLight Condensed" panose="020B0502040204020203" pitchFamily="34" charset="0"/>
            </a:rPr>
            <a:t>Рост </a:t>
          </a:r>
        </a:p>
        <a:p>
          <a:r>
            <a:rPr lang="ru-RU" sz="2000" b="1" dirty="0" smtClean="0">
              <a:latin typeface="Bahnschrift SemiLight Condensed" panose="020B0502040204020203" pitchFamily="34" charset="0"/>
            </a:rPr>
            <a:t>и процветание</a:t>
          </a:r>
          <a:endParaRPr lang="ru-RU" sz="2000" b="1" dirty="0">
            <a:latin typeface="Bahnschrift SemiLight Condensed" panose="020B0502040204020203" pitchFamily="34" charset="0"/>
          </a:endParaRPr>
        </a:p>
      </dgm:t>
    </dgm:pt>
    <dgm:pt modelId="{092985A5-F790-4949-A9A2-7757200D2A8A}" type="sibTrans" cxnId="{AA454F4C-86B2-42B2-8520-EB676011C89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DD25F710-1996-4CC5-BBD2-BB232BE3E605}" type="parTrans" cxnId="{AA454F4C-86B2-42B2-8520-EB676011C89D}">
      <dgm:prSet/>
      <dgm:spPr/>
      <dgm:t>
        <a:bodyPr/>
        <a:lstStyle/>
        <a:p>
          <a:endParaRPr lang="ru-RU"/>
        </a:p>
      </dgm:t>
    </dgm:pt>
    <dgm:pt modelId="{686D8DA2-5897-4A24-912E-10D5DAC90FDF}" type="pres">
      <dgm:prSet presAssocID="{58368100-4BCA-4305-B32A-8494689CBA01}" presName="Name0" presStyleCnt="0">
        <dgm:presLayoutVars>
          <dgm:chMax val="21"/>
          <dgm:chPref val="21"/>
        </dgm:presLayoutVars>
      </dgm:prSet>
      <dgm:spPr/>
    </dgm:pt>
    <dgm:pt modelId="{E30779EB-5B76-4E31-A6FC-2CBAAB9409FE}" type="pres">
      <dgm:prSet presAssocID="{0493E4C7-99F3-43F9-A4AB-61EF5B0DCE78}" presName="text1" presStyleCnt="0"/>
      <dgm:spPr/>
    </dgm:pt>
    <dgm:pt modelId="{C30426EC-4908-4722-824F-6C3094272EF3}" type="pres">
      <dgm:prSet presAssocID="{0493E4C7-99F3-43F9-A4AB-61EF5B0DCE78}" presName="textRepeatNode" presStyleLbl="alignNode1" presStyleIdx="0" presStyleCnt="2" custLinFactNeighborX="2478" custLinFactNeighborY="-4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A85D0-FBB2-40EF-BD40-B1F8792C290F}" type="pres">
      <dgm:prSet presAssocID="{0493E4C7-99F3-43F9-A4AB-61EF5B0DCE78}" presName="textaccent1" presStyleCnt="0"/>
      <dgm:spPr/>
    </dgm:pt>
    <dgm:pt modelId="{2DB55756-947A-4538-AA1F-44D7FB6F746A}" type="pres">
      <dgm:prSet presAssocID="{0493E4C7-99F3-43F9-A4AB-61EF5B0DCE78}" presName="accentRepeatNode" presStyleLbl="solidAlignAcc1" presStyleIdx="0" presStyleCnt="4"/>
      <dgm:spPr/>
    </dgm:pt>
    <dgm:pt modelId="{DE065B91-2539-4907-ADFC-157B5BA28838}" type="pres">
      <dgm:prSet presAssocID="{F352FA73-7872-48C7-8A61-46E7743E2DD0}" presName="image1" presStyleCnt="0"/>
      <dgm:spPr/>
    </dgm:pt>
    <dgm:pt modelId="{091F1047-E2DE-4D7C-8BAF-3B2FE6E176A3}" type="pres">
      <dgm:prSet presAssocID="{F352FA73-7872-48C7-8A61-46E7743E2DD0}" presName="imageRepeatNode" presStyleLbl="alignAcc1" presStyleIdx="0" presStyleCnt="2"/>
      <dgm:spPr/>
      <dgm:t>
        <a:bodyPr/>
        <a:lstStyle/>
        <a:p>
          <a:endParaRPr lang="ru-RU"/>
        </a:p>
      </dgm:t>
    </dgm:pt>
    <dgm:pt modelId="{86649659-C976-475B-AA77-D88512250E7B}" type="pres">
      <dgm:prSet presAssocID="{F352FA73-7872-48C7-8A61-46E7743E2DD0}" presName="imageaccent1" presStyleCnt="0"/>
      <dgm:spPr/>
    </dgm:pt>
    <dgm:pt modelId="{1F38C1C9-5640-41C9-9FEB-5CB13D58859A}" type="pres">
      <dgm:prSet presAssocID="{F352FA73-7872-48C7-8A61-46E7743E2DD0}" presName="accentRepeatNode" presStyleLbl="solidAlignAcc1" presStyleIdx="1" presStyleCnt="4"/>
      <dgm:spPr/>
    </dgm:pt>
    <dgm:pt modelId="{E5178CDB-AC5E-4BF3-8CC7-0551CF5D3D8F}" type="pres">
      <dgm:prSet presAssocID="{5E3D4C76-805E-40AB-ACDB-2A2A2E259A15}" presName="text2" presStyleCnt="0"/>
      <dgm:spPr/>
    </dgm:pt>
    <dgm:pt modelId="{97007923-ACE3-4ACF-80BA-737290F2542B}" type="pres">
      <dgm:prSet presAssocID="{5E3D4C76-805E-40AB-ACDB-2A2A2E259A15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75BDE-0A60-4134-8016-8F5F12935677}" type="pres">
      <dgm:prSet presAssocID="{5E3D4C76-805E-40AB-ACDB-2A2A2E259A15}" presName="textaccent2" presStyleCnt="0"/>
      <dgm:spPr/>
    </dgm:pt>
    <dgm:pt modelId="{1D6381DD-5C9F-46E3-9545-57A8FFA5C3F3}" type="pres">
      <dgm:prSet presAssocID="{5E3D4C76-805E-40AB-ACDB-2A2A2E259A15}" presName="accentRepeatNode" presStyleLbl="solidAlignAcc1" presStyleIdx="2" presStyleCnt="4"/>
      <dgm:spPr/>
    </dgm:pt>
    <dgm:pt modelId="{449E78C9-05D0-49C4-842B-F59AEB2418F9}" type="pres">
      <dgm:prSet presAssocID="{092985A5-F790-4949-A9A2-7757200D2A8A}" presName="image2" presStyleCnt="0"/>
      <dgm:spPr/>
    </dgm:pt>
    <dgm:pt modelId="{8F399B57-20BE-471E-9B0E-352E557456FC}" type="pres">
      <dgm:prSet presAssocID="{092985A5-F790-4949-A9A2-7757200D2A8A}" presName="imageRepeatNode" presStyleLbl="alignAcc1" presStyleIdx="1" presStyleCnt="2" custLinFactNeighborX="12139" custLinFactNeighborY="-4385"/>
      <dgm:spPr/>
      <dgm:t>
        <a:bodyPr/>
        <a:lstStyle/>
        <a:p>
          <a:endParaRPr lang="ru-RU"/>
        </a:p>
      </dgm:t>
    </dgm:pt>
    <dgm:pt modelId="{0F9CBBD4-D099-49F7-9726-DBC355594B35}" type="pres">
      <dgm:prSet presAssocID="{092985A5-F790-4949-A9A2-7757200D2A8A}" presName="imageaccent2" presStyleCnt="0"/>
      <dgm:spPr/>
    </dgm:pt>
    <dgm:pt modelId="{08C5D78A-D08F-46CD-B6A7-766D58C689C7}" type="pres">
      <dgm:prSet presAssocID="{092985A5-F790-4949-A9A2-7757200D2A8A}" presName="accentRepeatNode" presStyleLbl="solidAlignAcc1" presStyleIdx="3" presStyleCnt="4"/>
      <dgm:spPr/>
    </dgm:pt>
  </dgm:ptLst>
  <dgm:cxnLst>
    <dgm:cxn modelId="{2D1F5AD6-7ADD-401F-9C87-40EDBEA23FCE}" type="presOf" srcId="{0493E4C7-99F3-43F9-A4AB-61EF5B0DCE78}" destId="{C30426EC-4908-4722-824F-6C3094272EF3}" srcOrd="0" destOrd="0" presId="urn:microsoft.com/office/officeart/2008/layout/HexagonCluster"/>
    <dgm:cxn modelId="{B90F90AE-465E-44D0-B98F-4A2CE4269144}" type="presOf" srcId="{5E3D4C76-805E-40AB-ACDB-2A2A2E259A15}" destId="{97007923-ACE3-4ACF-80BA-737290F2542B}" srcOrd="0" destOrd="0" presId="urn:microsoft.com/office/officeart/2008/layout/HexagonCluster"/>
    <dgm:cxn modelId="{A815B3D6-67A5-4E84-A46A-95B833D0BA6A}" type="presOf" srcId="{58368100-4BCA-4305-B32A-8494689CBA01}" destId="{686D8DA2-5897-4A24-912E-10D5DAC90FDF}" srcOrd="0" destOrd="0" presId="urn:microsoft.com/office/officeart/2008/layout/HexagonCluster"/>
    <dgm:cxn modelId="{5D4FF2FC-6BBD-438E-AB6C-ABA4265E8C38}" type="presOf" srcId="{092985A5-F790-4949-A9A2-7757200D2A8A}" destId="{8F399B57-20BE-471E-9B0E-352E557456FC}" srcOrd="0" destOrd="0" presId="urn:microsoft.com/office/officeart/2008/layout/HexagonCluster"/>
    <dgm:cxn modelId="{94979E16-AA06-46E8-B4FF-A554A396C513}" srcId="{58368100-4BCA-4305-B32A-8494689CBA01}" destId="{0493E4C7-99F3-43F9-A4AB-61EF5B0DCE78}" srcOrd="0" destOrd="0" parTransId="{DDBA612A-C6AE-4F84-8FE1-5CFEF6696D39}" sibTransId="{F352FA73-7872-48C7-8A61-46E7743E2DD0}"/>
    <dgm:cxn modelId="{AA454F4C-86B2-42B2-8520-EB676011C89D}" srcId="{58368100-4BCA-4305-B32A-8494689CBA01}" destId="{5E3D4C76-805E-40AB-ACDB-2A2A2E259A15}" srcOrd="1" destOrd="0" parTransId="{DD25F710-1996-4CC5-BBD2-BB232BE3E605}" sibTransId="{092985A5-F790-4949-A9A2-7757200D2A8A}"/>
    <dgm:cxn modelId="{259CF8A4-AAAC-49CB-9C2B-38393099E83E}" type="presOf" srcId="{F352FA73-7872-48C7-8A61-46E7743E2DD0}" destId="{091F1047-E2DE-4D7C-8BAF-3B2FE6E176A3}" srcOrd="0" destOrd="0" presId="urn:microsoft.com/office/officeart/2008/layout/HexagonCluster"/>
    <dgm:cxn modelId="{1006AB24-CC31-4DF2-9480-A4DC4C6AA0B6}" type="presParOf" srcId="{686D8DA2-5897-4A24-912E-10D5DAC90FDF}" destId="{E30779EB-5B76-4E31-A6FC-2CBAAB9409FE}" srcOrd="0" destOrd="0" presId="urn:microsoft.com/office/officeart/2008/layout/HexagonCluster"/>
    <dgm:cxn modelId="{BFE64637-D46B-4DC3-9145-29ACED7531FB}" type="presParOf" srcId="{E30779EB-5B76-4E31-A6FC-2CBAAB9409FE}" destId="{C30426EC-4908-4722-824F-6C3094272EF3}" srcOrd="0" destOrd="0" presId="urn:microsoft.com/office/officeart/2008/layout/HexagonCluster"/>
    <dgm:cxn modelId="{3FE04045-DB33-474B-9C4C-595E6A2EC80E}" type="presParOf" srcId="{686D8DA2-5897-4A24-912E-10D5DAC90FDF}" destId="{3CAA85D0-FBB2-40EF-BD40-B1F8792C290F}" srcOrd="1" destOrd="0" presId="urn:microsoft.com/office/officeart/2008/layout/HexagonCluster"/>
    <dgm:cxn modelId="{4A5BCEA5-D99F-4B0D-9E19-B1EE48556C11}" type="presParOf" srcId="{3CAA85D0-FBB2-40EF-BD40-B1F8792C290F}" destId="{2DB55756-947A-4538-AA1F-44D7FB6F746A}" srcOrd="0" destOrd="0" presId="urn:microsoft.com/office/officeart/2008/layout/HexagonCluster"/>
    <dgm:cxn modelId="{6AF496F9-FB92-4ACB-81C3-9B91A32A538B}" type="presParOf" srcId="{686D8DA2-5897-4A24-912E-10D5DAC90FDF}" destId="{DE065B91-2539-4907-ADFC-157B5BA28838}" srcOrd="2" destOrd="0" presId="urn:microsoft.com/office/officeart/2008/layout/HexagonCluster"/>
    <dgm:cxn modelId="{4D6DBF3A-A0D6-44CE-BE9E-3F8109BF8B52}" type="presParOf" srcId="{DE065B91-2539-4907-ADFC-157B5BA28838}" destId="{091F1047-E2DE-4D7C-8BAF-3B2FE6E176A3}" srcOrd="0" destOrd="0" presId="urn:microsoft.com/office/officeart/2008/layout/HexagonCluster"/>
    <dgm:cxn modelId="{AEDE952F-29DF-40BA-A740-5A1CBD8166E2}" type="presParOf" srcId="{686D8DA2-5897-4A24-912E-10D5DAC90FDF}" destId="{86649659-C976-475B-AA77-D88512250E7B}" srcOrd="3" destOrd="0" presId="urn:microsoft.com/office/officeart/2008/layout/HexagonCluster"/>
    <dgm:cxn modelId="{45232E34-1A97-4EE1-98B0-9508B9EA8CBE}" type="presParOf" srcId="{86649659-C976-475B-AA77-D88512250E7B}" destId="{1F38C1C9-5640-41C9-9FEB-5CB13D58859A}" srcOrd="0" destOrd="0" presId="urn:microsoft.com/office/officeart/2008/layout/HexagonCluster"/>
    <dgm:cxn modelId="{0A9E9CD8-A02D-4A3C-B871-F4152AD12090}" type="presParOf" srcId="{686D8DA2-5897-4A24-912E-10D5DAC90FDF}" destId="{E5178CDB-AC5E-4BF3-8CC7-0551CF5D3D8F}" srcOrd="4" destOrd="0" presId="urn:microsoft.com/office/officeart/2008/layout/HexagonCluster"/>
    <dgm:cxn modelId="{1216253E-94E5-4E41-BCEC-1DC80C7F190D}" type="presParOf" srcId="{E5178CDB-AC5E-4BF3-8CC7-0551CF5D3D8F}" destId="{97007923-ACE3-4ACF-80BA-737290F2542B}" srcOrd="0" destOrd="0" presId="urn:microsoft.com/office/officeart/2008/layout/HexagonCluster"/>
    <dgm:cxn modelId="{2A5A11B5-5E23-49A8-B80C-C7BB2B03A067}" type="presParOf" srcId="{686D8DA2-5897-4A24-912E-10D5DAC90FDF}" destId="{A1B75BDE-0A60-4134-8016-8F5F12935677}" srcOrd="5" destOrd="0" presId="urn:microsoft.com/office/officeart/2008/layout/HexagonCluster"/>
    <dgm:cxn modelId="{FB47EFC9-791A-4DE4-93BF-2BCA2020E51E}" type="presParOf" srcId="{A1B75BDE-0A60-4134-8016-8F5F12935677}" destId="{1D6381DD-5C9F-46E3-9545-57A8FFA5C3F3}" srcOrd="0" destOrd="0" presId="urn:microsoft.com/office/officeart/2008/layout/HexagonCluster"/>
    <dgm:cxn modelId="{6BA2CE06-1D84-4219-8CFA-D6C06BB382ED}" type="presParOf" srcId="{686D8DA2-5897-4A24-912E-10D5DAC90FDF}" destId="{449E78C9-05D0-49C4-842B-F59AEB2418F9}" srcOrd="6" destOrd="0" presId="urn:microsoft.com/office/officeart/2008/layout/HexagonCluster"/>
    <dgm:cxn modelId="{2DE73F7A-F600-4046-8282-A17AC7F9E972}" type="presParOf" srcId="{449E78C9-05D0-49C4-842B-F59AEB2418F9}" destId="{8F399B57-20BE-471E-9B0E-352E557456FC}" srcOrd="0" destOrd="0" presId="urn:microsoft.com/office/officeart/2008/layout/HexagonCluster"/>
    <dgm:cxn modelId="{1AACBE4C-E97C-44AB-8024-C622C2B8C668}" type="presParOf" srcId="{686D8DA2-5897-4A24-912E-10D5DAC90FDF}" destId="{0F9CBBD4-D099-49F7-9726-DBC355594B35}" srcOrd="7" destOrd="0" presId="urn:microsoft.com/office/officeart/2008/layout/HexagonCluster"/>
    <dgm:cxn modelId="{5F736A9C-3FED-4D72-B9EE-A1B3DDA3AFBA}" type="presParOf" srcId="{0F9CBBD4-D099-49F7-9726-DBC355594B35}" destId="{08C5D78A-D08F-46CD-B6A7-766D58C689C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C2CCC797-CC30-4963-9CDC-E39F521A6051}" type="presOf" srcId="{BE060D0B-BC41-41E9-8B93-93DC7BC224B1}" destId="{45B0A9EE-11D0-44B7-B23A-B6BD28A85290}" srcOrd="0" destOrd="0" presId="urn:microsoft.com/office/officeart/2005/8/layout/hList2"/>
    <dgm:cxn modelId="{B034B300-9338-4F9D-88B2-3CB05B038A2E}" type="presOf" srcId="{FAB2E93A-57D1-4AB8-A91F-DF890DA89A61}" destId="{D017A749-1773-45C9-B091-498C64F6935A}" srcOrd="0" destOrd="0" presId="urn:microsoft.com/office/officeart/2005/8/layout/hList2"/>
    <dgm:cxn modelId="{8BE06BDE-4F5B-4635-AFF5-5B51E160D8DF}" type="presParOf" srcId="{D017A749-1773-45C9-B091-498C64F6935A}" destId="{683F3B96-99A6-41B3-9F99-4E5E3B9B47A3}" srcOrd="0" destOrd="0" presId="urn:microsoft.com/office/officeart/2005/8/layout/hList2"/>
    <dgm:cxn modelId="{755DFFA5-5A08-44BF-8697-05E9A58B831A}" type="presParOf" srcId="{683F3B96-99A6-41B3-9F99-4E5E3B9B47A3}" destId="{2A947C88-C10B-482E-82D1-FEC6443D7200}" srcOrd="0" destOrd="0" presId="urn:microsoft.com/office/officeart/2005/8/layout/hList2"/>
    <dgm:cxn modelId="{607EF7FC-79C5-4CF4-BB2D-6A9AA36540FA}" type="presParOf" srcId="{683F3B96-99A6-41B3-9F99-4E5E3B9B47A3}" destId="{40C94451-EE76-4E1B-BE23-7D182F1A6EF5}" srcOrd="1" destOrd="0" presId="urn:microsoft.com/office/officeart/2005/8/layout/hList2"/>
    <dgm:cxn modelId="{937D5A49-3239-432C-AC9E-52F97258948D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ScaleX="89722" custScaleY="94278" custLinFactNeighborX="-21233" custLinFactNeighborY="13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D4C2AE8B-6A8C-4D2C-B12A-77466CC11727}" type="presOf" srcId="{BE060D0B-BC41-41E9-8B93-93DC7BC224B1}" destId="{45B0A9EE-11D0-44B7-B23A-B6BD28A85290}" srcOrd="0" destOrd="0" presId="urn:microsoft.com/office/officeart/2005/8/layout/hList2"/>
    <dgm:cxn modelId="{6DD4D016-544E-4480-A4D4-719913125A5C}" type="presOf" srcId="{FAB2E93A-57D1-4AB8-A91F-DF890DA89A61}" destId="{D017A749-1773-45C9-B091-498C64F6935A}" srcOrd="0" destOrd="0" presId="urn:microsoft.com/office/officeart/2005/8/layout/hList2"/>
    <dgm:cxn modelId="{18884CB7-CA80-4933-BE0D-B727BBE258CC}" type="presParOf" srcId="{D017A749-1773-45C9-B091-498C64F6935A}" destId="{683F3B96-99A6-41B3-9F99-4E5E3B9B47A3}" srcOrd="0" destOrd="0" presId="urn:microsoft.com/office/officeart/2005/8/layout/hList2"/>
    <dgm:cxn modelId="{EB2DBC2F-779C-412A-ADB1-2F883828B658}" type="presParOf" srcId="{683F3B96-99A6-41B3-9F99-4E5E3B9B47A3}" destId="{2A947C88-C10B-482E-82D1-FEC6443D7200}" srcOrd="0" destOrd="0" presId="urn:microsoft.com/office/officeart/2005/8/layout/hList2"/>
    <dgm:cxn modelId="{C1094DF7-D5DE-438A-97E9-FC2B5F291B58}" type="presParOf" srcId="{683F3B96-99A6-41B3-9F99-4E5E3B9B47A3}" destId="{40C94451-EE76-4E1B-BE23-7D182F1A6EF5}" srcOrd="1" destOrd="0" presId="urn:microsoft.com/office/officeart/2005/8/layout/hList2"/>
    <dgm:cxn modelId="{0682D9C6-29FC-44AE-84C3-F412C4ECA04B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393FDB36-7589-496B-BAE1-0EC0A15A720E}" type="presOf" srcId="{BE060D0B-BC41-41E9-8B93-93DC7BC224B1}" destId="{45B0A9EE-11D0-44B7-B23A-B6BD28A85290}" srcOrd="0" destOrd="0" presId="urn:microsoft.com/office/officeart/2005/8/layout/hList2"/>
    <dgm:cxn modelId="{5C15E788-64AC-473B-8843-25FE52016AC4}" type="presOf" srcId="{FAB2E93A-57D1-4AB8-A91F-DF890DA89A61}" destId="{D017A749-1773-45C9-B091-498C64F6935A}" srcOrd="0" destOrd="0" presId="urn:microsoft.com/office/officeart/2005/8/layout/hList2"/>
    <dgm:cxn modelId="{F72746FC-AE10-48BD-89B0-B4BA514A7EF2}" type="presParOf" srcId="{D017A749-1773-45C9-B091-498C64F6935A}" destId="{683F3B96-99A6-41B3-9F99-4E5E3B9B47A3}" srcOrd="0" destOrd="0" presId="urn:microsoft.com/office/officeart/2005/8/layout/hList2"/>
    <dgm:cxn modelId="{27DA8494-2F59-4BB1-9CD1-ADFD9B078A8B}" type="presParOf" srcId="{683F3B96-99A6-41B3-9F99-4E5E3B9B47A3}" destId="{2A947C88-C10B-482E-82D1-FEC6443D7200}" srcOrd="0" destOrd="0" presId="urn:microsoft.com/office/officeart/2005/8/layout/hList2"/>
    <dgm:cxn modelId="{705EE24C-A5CC-4005-A430-08B5A096910F}" type="presParOf" srcId="{683F3B96-99A6-41B3-9F99-4E5E3B9B47A3}" destId="{40C94451-EE76-4E1B-BE23-7D182F1A6EF5}" srcOrd="1" destOrd="0" presId="urn:microsoft.com/office/officeart/2005/8/layout/hList2"/>
    <dgm:cxn modelId="{A6100130-C460-4C6F-A8FE-DDEF336B985A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AA1151D3-C036-4760-8C2E-160F1546A736}" type="presOf" srcId="{BE060D0B-BC41-41E9-8B93-93DC7BC224B1}" destId="{45B0A9EE-11D0-44B7-B23A-B6BD28A85290}" srcOrd="0" destOrd="0" presId="urn:microsoft.com/office/officeart/2005/8/layout/hList2"/>
    <dgm:cxn modelId="{161783FE-04A2-43C1-A647-AE577FBC1237}" type="presOf" srcId="{FAB2E93A-57D1-4AB8-A91F-DF890DA89A61}" destId="{D017A749-1773-45C9-B091-498C64F6935A}" srcOrd="0" destOrd="0" presId="urn:microsoft.com/office/officeart/2005/8/layout/hList2"/>
    <dgm:cxn modelId="{94A7F927-E96C-48D1-B804-EC7E5E373D63}" type="presParOf" srcId="{D017A749-1773-45C9-B091-498C64F6935A}" destId="{683F3B96-99A6-41B3-9F99-4E5E3B9B47A3}" srcOrd="0" destOrd="0" presId="urn:microsoft.com/office/officeart/2005/8/layout/hList2"/>
    <dgm:cxn modelId="{502D4AB2-6D3B-4106-9C69-0B365BD9788F}" type="presParOf" srcId="{683F3B96-99A6-41B3-9F99-4E5E3B9B47A3}" destId="{2A947C88-C10B-482E-82D1-FEC6443D7200}" srcOrd="0" destOrd="0" presId="urn:microsoft.com/office/officeart/2005/8/layout/hList2"/>
    <dgm:cxn modelId="{27D1CA84-D419-4E1A-907F-F8F2D9E6A732}" type="presParOf" srcId="{683F3B96-99A6-41B3-9F99-4E5E3B9B47A3}" destId="{40C94451-EE76-4E1B-BE23-7D182F1A6EF5}" srcOrd="1" destOrd="0" presId="urn:microsoft.com/office/officeart/2005/8/layout/hList2"/>
    <dgm:cxn modelId="{5DCCA36F-2A5F-40E4-B1F9-BA779D0904A6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DD0A1CFB-1F5A-4713-AC0E-E52B98D41AF0}" type="presOf" srcId="{BE060D0B-BC41-41E9-8B93-93DC7BC224B1}" destId="{45B0A9EE-11D0-44B7-B23A-B6BD28A85290}" srcOrd="0" destOrd="0" presId="urn:microsoft.com/office/officeart/2005/8/layout/hList2"/>
    <dgm:cxn modelId="{E68D0F2E-413A-4707-8D12-0D4EE18ECF37}" type="presOf" srcId="{FAB2E93A-57D1-4AB8-A91F-DF890DA89A61}" destId="{D017A749-1773-45C9-B091-498C64F6935A}" srcOrd="0" destOrd="0" presId="urn:microsoft.com/office/officeart/2005/8/layout/hList2"/>
    <dgm:cxn modelId="{2756711F-A379-44F4-9199-04DB663A1A36}" type="presParOf" srcId="{D017A749-1773-45C9-B091-498C64F6935A}" destId="{683F3B96-99A6-41B3-9F99-4E5E3B9B47A3}" srcOrd="0" destOrd="0" presId="urn:microsoft.com/office/officeart/2005/8/layout/hList2"/>
    <dgm:cxn modelId="{07BB38CF-290E-4CFA-A6E4-D364A9B5DB3B}" type="presParOf" srcId="{683F3B96-99A6-41B3-9F99-4E5E3B9B47A3}" destId="{2A947C88-C10B-482E-82D1-FEC6443D7200}" srcOrd="0" destOrd="0" presId="urn:microsoft.com/office/officeart/2005/8/layout/hList2"/>
    <dgm:cxn modelId="{4DD609B8-5CAE-456D-85D2-ADDAC2A047A5}" type="presParOf" srcId="{683F3B96-99A6-41B3-9F99-4E5E3B9B47A3}" destId="{40C94451-EE76-4E1B-BE23-7D182F1A6EF5}" srcOrd="1" destOrd="0" presId="urn:microsoft.com/office/officeart/2005/8/layout/hList2"/>
    <dgm:cxn modelId="{47F98D39-4BA0-4938-89EC-5DF321B1133C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ScaleX="86517" custScaleY="84373" custLinFactNeighborX="-10018" custLinFactNeighborY="-11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20812" custScaleY="107253" custLinFactNeighborX="788" custLinFactNeighborY="-571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 custLinFactNeighborX="-20250" custLinFactNeighborY="-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E95375CE-294E-42E8-B709-C3DCCFEFED5A}" type="presOf" srcId="{FAB2E93A-57D1-4AB8-A91F-DF890DA89A61}" destId="{D017A749-1773-45C9-B091-498C64F6935A}" srcOrd="0" destOrd="0" presId="urn:microsoft.com/office/officeart/2005/8/layout/hList2"/>
    <dgm:cxn modelId="{8B8FF789-3F0A-4AA6-9852-81653372234F}" type="presOf" srcId="{BE060D0B-BC41-41E9-8B93-93DC7BC224B1}" destId="{45B0A9EE-11D0-44B7-B23A-B6BD28A85290}" srcOrd="0" destOrd="0" presId="urn:microsoft.com/office/officeart/2005/8/layout/hList2"/>
    <dgm:cxn modelId="{96FC207E-59A2-4AFA-9DE3-0D592100C1D2}" type="presParOf" srcId="{D017A749-1773-45C9-B091-498C64F6935A}" destId="{683F3B96-99A6-41B3-9F99-4E5E3B9B47A3}" srcOrd="0" destOrd="0" presId="urn:microsoft.com/office/officeart/2005/8/layout/hList2"/>
    <dgm:cxn modelId="{9B46C657-DE95-40C9-AB25-C01BF2227E84}" type="presParOf" srcId="{683F3B96-99A6-41B3-9F99-4E5E3B9B47A3}" destId="{2A947C88-C10B-482E-82D1-FEC6443D7200}" srcOrd="0" destOrd="0" presId="urn:microsoft.com/office/officeart/2005/8/layout/hList2"/>
    <dgm:cxn modelId="{F90E7D96-8558-4DCD-ABFC-A2BAB7F1B6B1}" type="presParOf" srcId="{683F3B96-99A6-41B3-9F99-4E5E3B9B47A3}" destId="{40C94451-EE76-4E1B-BE23-7D182F1A6EF5}" srcOrd="1" destOrd="0" presId="urn:microsoft.com/office/officeart/2005/8/layout/hList2"/>
    <dgm:cxn modelId="{4ACC8FB1-CAAF-4D84-9B42-DED477128720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B2E93A-57D1-4AB8-A91F-DF890DA89A61}" type="doc">
      <dgm:prSet loTypeId="urn:microsoft.com/office/officeart/2005/8/layout/hList2" loCatId="list" qsTypeId="urn:microsoft.com/office/officeart/2005/8/quickstyle/simple4" qsCatId="simple" csTypeId="urn:microsoft.com/office/officeart/2005/8/colors/accent0_3" csCatId="mainScheme" phldr="1"/>
      <dgm:spPr/>
    </dgm:pt>
    <dgm:pt modelId="{BE060D0B-BC41-41E9-8B93-93DC7BC224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gm:t>
    </dgm:pt>
    <dgm:pt modelId="{0B4B3F5B-7584-4866-800F-4E88654F9543}" type="parTrans" cxnId="{E04CB06E-4AF5-4ABC-8039-BE92EFBC58EC}">
      <dgm:prSet/>
      <dgm:spPr/>
      <dgm:t>
        <a:bodyPr/>
        <a:lstStyle/>
        <a:p>
          <a:endParaRPr lang="ru-RU"/>
        </a:p>
      </dgm:t>
    </dgm:pt>
    <dgm:pt modelId="{4AF4C304-93F0-4482-A609-1A03AD8F643E}" type="sibTrans" cxnId="{E04CB06E-4AF5-4ABC-8039-BE92EFBC58EC}">
      <dgm:prSet/>
      <dgm:spPr/>
      <dgm:t>
        <a:bodyPr/>
        <a:lstStyle/>
        <a:p>
          <a:endParaRPr lang="ru-RU"/>
        </a:p>
      </dgm:t>
    </dgm:pt>
    <dgm:pt modelId="{D017A749-1773-45C9-B091-498C64F6935A}" type="pres">
      <dgm:prSet presAssocID="{FAB2E93A-57D1-4AB8-A91F-DF890DA89A61}" presName="linearFlow" presStyleCnt="0">
        <dgm:presLayoutVars>
          <dgm:dir/>
          <dgm:animLvl val="lvl"/>
          <dgm:resizeHandles/>
        </dgm:presLayoutVars>
      </dgm:prSet>
      <dgm:spPr/>
    </dgm:pt>
    <dgm:pt modelId="{683F3B96-99A6-41B3-9F99-4E5E3B9B47A3}" type="pres">
      <dgm:prSet presAssocID="{BE060D0B-BC41-41E9-8B93-93DC7BC224B1}" presName="compositeNode" presStyleCnt="0">
        <dgm:presLayoutVars>
          <dgm:bulletEnabled val="1"/>
        </dgm:presLayoutVars>
      </dgm:prSet>
      <dgm:spPr/>
    </dgm:pt>
    <dgm:pt modelId="{2A947C88-C10B-482E-82D1-FEC6443D7200}" type="pres">
      <dgm:prSet presAssocID="{BE060D0B-BC41-41E9-8B93-93DC7BC224B1}" presName="image" presStyleLbl="fgImgPlace1" presStyleIdx="0" presStyleCnt="1" custLinFactNeighborX="-95" custLinFactNeighborY="46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PetrovaED\Desktop\business-card-presentation--abstract-blue-business---powerpoint.jpeg"/>
        </a:ext>
      </dgm:extLst>
    </dgm:pt>
    <dgm:pt modelId="{40C94451-EE76-4E1B-BE23-7D182F1A6EF5}" type="pres">
      <dgm:prSet presAssocID="{BE060D0B-BC41-41E9-8B93-93DC7BC224B1}" presName="childNode" presStyleLbl="node1" presStyleIdx="0" presStyleCnt="1" custScaleX="105997" custScaleY="99687" custLinFactNeighborX="1100" custLinFactNeighborY="-3589">
        <dgm:presLayoutVars>
          <dgm:bulletEnabled val="1"/>
        </dgm:presLayoutVars>
      </dgm:prSet>
      <dgm:spPr/>
    </dgm:pt>
    <dgm:pt modelId="{45B0A9EE-11D0-44B7-B23A-B6BD28A85290}" type="pres">
      <dgm:prSet presAssocID="{BE060D0B-BC41-41E9-8B93-93DC7BC224B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CB06E-4AF5-4ABC-8039-BE92EFBC58EC}" srcId="{FAB2E93A-57D1-4AB8-A91F-DF890DA89A61}" destId="{BE060D0B-BC41-41E9-8B93-93DC7BC224B1}" srcOrd="0" destOrd="0" parTransId="{0B4B3F5B-7584-4866-800F-4E88654F9543}" sibTransId="{4AF4C304-93F0-4482-A609-1A03AD8F643E}"/>
    <dgm:cxn modelId="{8D29870F-7F74-4208-9C4D-B91440754F73}" type="presOf" srcId="{FAB2E93A-57D1-4AB8-A91F-DF890DA89A61}" destId="{D017A749-1773-45C9-B091-498C64F6935A}" srcOrd="0" destOrd="0" presId="urn:microsoft.com/office/officeart/2005/8/layout/hList2"/>
    <dgm:cxn modelId="{06371E0C-6E5D-4059-ABB9-2F947514411B}" type="presOf" srcId="{BE060D0B-BC41-41E9-8B93-93DC7BC224B1}" destId="{45B0A9EE-11D0-44B7-B23A-B6BD28A85290}" srcOrd="0" destOrd="0" presId="urn:microsoft.com/office/officeart/2005/8/layout/hList2"/>
    <dgm:cxn modelId="{A8F2C84A-29C6-432E-B748-25F85D61D812}" type="presParOf" srcId="{D017A749-1773-45C9-B091-498C64F6935A}" destId="{683F3B96-99A6-41B3-9F99-4E5E3B9B47A3}" srcOrd="0" destOrd="0" presId="urn:microsoft.com/office/officeart/2005/8/layout/hList2"/>
    <dgm:cxn modelId="{75B7B538-B828-40FF-858B-C364B157CB65}" type="presParOf" srcId="{683F3B96-99A6-41B3-9F99-4E5E3B9B47A3}" destId="{2A947C88-C10B-482E-82D1-FEC6443D7200}" srcOrd="0" destOrd="0" presId="urn:microsoft.com/office/officeart/2005/8/layout/hList2"/>
    <dgm:cxn modelId="{EB2F0401-AF2F-4D01-A038-1C8F8C2C2CE6}" type="presParOf" srcId="{683F3B96-99A6-41B3-9F99-4E5E3B9B47A3}" destId="{40C94451-EE76-4E1B-BE23-7D182F1A6EF5}" srcOrd="1" destOrd="0" presId="urn:microsoft.com/office/officeart/2005/8/layout/hList2"/>
    <dgm:cxn modelId="{BEFDCDCA-143A-4DB1-8EB9-AB68A079E470}" type="presParOf" srcId="{683F3B96-99A6-41B3-9F99-4E5E3B9B47A3}" destId="{45B0A9EE-11D0-44B7-B23A-B6BD28A8529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426EC-4908-4722-824F-6C3094272EF3}">
      <dsp:nvSpPr>
        <dsp:cNvPr id="0" name=""/>
        <dsp:cNvSpPr/>
      </dsp:nvSpPr>
      <dsp:spPr>
        <a:xfrm>
          <a:off x="1811732" y="776803"/>
          <a:ext cx="1820322" cy="15697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Light Condensed" panose="020B0502040204020203" pitchFamily="34" charset="0"/>
            </a:rPr>
            <a:t>ХАНТЫ-МАНСИЙСК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Light Condensed" panose="020B0502040204020203" pitchFamily="34" charset="0"/>
            </a:rPr>
            <a:t>2023</a:t>
          </a:r>
          <a:endParaRPr lang="ru-RU" sz="1800" b="1" kern="1200" dirty="0">
            <a:latin typeface="Bahnschrift SemiLight Condensed" panose="020B0502040204020203" pitchFamily="34" charset="0"/>
          </a:endParaRPr>
        </a:p>
      </dsp:txBody>
      <dsp:txXfrm>
        <a:off x="2094241" y="1020428"/>
        <a:ext cx="1255304" cy="1082531"/>
      </dsp:txXfrm>
    </dsp:sp>
    <dsp:sp modelId="{2DB55756-947A-4538-AA1F-44D7FB6F746A}">
      <dsp:nvSpPr>
        <dsp:cNvPr id="0" name=""/>
        <dsp:cNvSpPr/>
      </dsp:nvSpPr>
      <dsp:spPr>
        <a:xfrm>
          <a:off x="1823470" y="1538864"/>
          <a:ext cx="212690" cy="183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F1047-E2DE-4D7C-8BAF-3B2FE6E176A3}">
      <dsp:nvSpPr>
        <dsp:cNvPr id="0" name=""/>
        <dsp:cNvSpPr/>
      </dsp:nvSpPr>
      <dsp:spPr>
        <a:xfrm>
          <a:off x="244580" y="0"/>
          <a:ext cx="1820322" cy="1569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38C1C9-5640-41C9-9FEB-5CB13D58859A}">
      <dsp:nvSpPr>
        <dsp:cNvPr id="0" name=""/>
        <dsp:cNvSpPr/>
      </dsp:nvSpPr>
      <dsp:spPr>
        <a:xfrm>
          <a:off x="1484954" y="1353118"/>
          <a:ext cx="212690" cy="183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007923-ACE3-4ACF-80BA-737290F2542B}">
      <dsp:nvSpPr>
        <dsp:cNvPr id="0" name=""/>
        <dsp:cNvSpPr/>
      </dsp:nvSpPr>
      <dsp:spPr>
        <a:xfrm>
          <a:off x="3289308" y="0"/>
          <a:ext cx="1820322" cy="15697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Light Condensed" panose="020B0502040204020203" pitchFamily="34" charset="0"/>
            </a:rPr>
            <a:t>Рост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SemiLight Condensed" panose="020B0502040204020203" pitchFamily="34" charset="0"/>
            </a:rPr>
            <a:t>и процветание</a:t>
          </a:r>
          <a:endParaRPr lang="ru-RU" sz="2000" b="1" kern="1200" dirty="0">
            <a:latin typeface="Bahnschrift SemiLight Condensed" panose="020B0502040204020203" pitchFamily="34" charset="0"/>
          </a:endParaRPr>
        </a:p>
      </dsp:txBody>
      <dsp:txXfrm>
        <a:off x="3571817" y="243625"/>
        <a:ext cx="1255304" cy="1082531"/>
      </dsp:txXfrm>
    </dsp:sp>
    <dsp:sp modelId="{1D6381DD-5C9F-46E3-9545-57A8FFA5C3F3}">
      <dsp:nvSpPr>
        <dsp:cNvPr id="0" name=""/>
        <dsp:cNvSpPr/>
      </dsp:nvSpPr>
      <dsp:spPr>
        <a:xfrm>
          <a:off x="4529682" y="1353118"/>
          <a:ext cx="212690" cy="183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399B57-20BE-471E-9B0E-352E557456FC}">
      <dsp:nvSpPr>
        <dsp:cNvPr id="0" name=""/>
        <dsp:cNvSpPr/>
      </dsp:nvSpPr>
      <dsp:spPr>
        <a:xfrm>
          <a:off x="5032322" y="776803"/>
          <a:ext cx="1820322" cy="15697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C5D78A-D08F-46CD-B6A7-766D58C689C7}">
      <dsp:nvSpPr>
        <dsp:cNvPr id="0" name=""/>
        <dsp:cNvSpPr/>
      </dsp:nvSpPr>
      <dsp:spPr>
        <a:xfrm>
          <a:off x="4868198" y="1538864"/>
          <a:ext cx="212690" cy="183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67143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67143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99405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0" y="55275"/>
          <a:ext cx="1570510" cy="165025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596857" y="2637234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596857" y="2637234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403159" y="631049"/>
          <a:ext cx="8585395" cy="443743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54091" y="-801"/>
          <a:ext cx="1514409" cy="14768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A9EE-11D0-44B7-B23A-B6BD28A85290}">
      <dsp:nvSpPr>
        <dsp:cNvPr id="0" name=""/>
        <dsp:cNvSpPr/>
      </dsp:nvSpPr>
      <dsp:spPr>
        <a:xfrm rot="16200000">
          <a:off x="-1499404" y="2792182"/>
          <a:ext cx="4137353" cy="8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7188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A741C"/>
              </a:solidFill>
              <a:latin typeface="Bahnschrift SemiLight Condensed" panose="020B0502040204020203" pitchFamily="34" charset="0"/>
            </a:rPr>
            <a:t>Ханты-Мансийск 2022</a:t>
          </a:r>
          <a:endParaRPr lang="ru-RU" sz="2000" b="1" kern="1200" dirty="0">
            <a:solidFill>
              <a:srgbClr val="0A741C"/>
            </a:solidFill>
            <a:latin typeface="Bahnschrift SemiLight Condensed" panose="020B0502040204020203" pitchFamily="34" charset="0"/>
          </a:endParaRPr>
        </a:p>
      </dsp:txBody>
      <dsp:txXfrm>
        <a:off x="-1499404" y="2792182"/>
        <a:ext cx="4137353" cy="875209"/>
      </dsp:txXfrm>
    </dsp:sp>
    <dsp:sp modelId="{40C94451-EE76-4E1B-BE23-7D182F1A6EF5}">
      <dsp:nvSpPr>
        <dsp:cNvPr id="0" name=""/>
        <dsp:cNvSpPr/>
      </dsp:nvSpPr>
      <dsp:spPr>
        <a:xfrm>
          <a:off x="859317" y="1019096"/>
          <a:ext cx="8238510" cy="41244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47C88-C10B-482E-82D1-FEC6443D7200}">
      <dsp:nvSpPr>
        <dsp:cNvPr id="0" name=""/>
        <dsp:cNvSpPr/>
      </dsp:nvSpPr>
      <dsp:spPr>
        <a:xfrm>
          <a:off x="130004" y="87474"/>
          <a:ext cx="1750418" cy="17504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6282B-B4DA-4E21-8135-4A58EC355B4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2353E-2B91-4C73-85C0-2CEC48E9B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8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2353E-2B91-4C73-85C0-2CEC48E9B3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2353E-2B91-4C73-85C0-2CEC48E9B3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3.jp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7.xml"/><Relationship Id="rId15" Type="http://schemas.openxmlformats.org/officeDocument/2006/relationships/image" Target="../media/image21.jpeg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.png"/><Relationship Id="rId1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rovaED\Desktop\business-card-presentation--abstract-blue-business---powerpoin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2262" r="1" b="11759"/>
          <a:stretch/>
        </p:blipFill>
        <p:spPr bwMode="auto">
          <a:xfrm>
            <a:off x="38322" y="-35811"/>
            <a:ext cx="912087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49472820"/>
              </p:ext>
            </p:extLst>
          </p:nvPr>
        </p:nvGraphicFramePr>
        <p:xfrm>
          <a:off x="-14533" y="2688188"/>
          <a:ext cx="6876256" cy="241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03952" y="630808"/>
            <a:ext cx="5076711" cy="147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" marR="3810" indent="7144">
              <a:lnSpc>
                <a:spcPct val="103200"/>
              </a:lnSpc>
              <a:spcBef>
                <a:spcPts val="15"/>
              </a:spcBef>
            </a:pPr>
            <a:r>
              <a:rPr lang="ru-RU" sz="3200" b="1" dirty="0">
                <a:ln w="10541" cmpd="sng">
                  <a:solidFill>
                    <a:srgbClr val="0A741C"/>
                  </a:solidFill>
                  <a:prstDash val="solid"/>
                </a:ln>
                <a:solidFill>
                  <a:srgbClr val="0A741C"/>
                </a:solidFill>
                <a:effectLst>
                  <a:glow rad="660400">
                    <a:schemeClr val="bg1">
                      <a:alpha val="95000"/>
                    </a:schemeClr>
                  </a:glow>
                </a:effectLst>
                <a:latin typeface="Bahnschrift SemiCondensed" panose="020B0502040204020203" pitchFamily="34" charset="0"/>
                <a:cs typeface="Arial" panose="020B0604020202020204" pitchFamily="34" charset="0"/>
              </a:rPr>
              <a:t>МУНИЦИПАЛЬНАЯ </a:t>
            </a:r>
            <a:endParaRPr lang="ru-RU" sz="3200" b="1" dirty="0" smtClean="0">
              <a:ln w="10541" cmpd="sng">
                <a:solidFill>
                  <a:srgbClr val="0A741C"/>
                </a:solidFill>
                <a:prstDash val="solid"/>
              </a:ln>
              <a:solidFill>
                <a:srgbClr val="0A741C"/>
              </a:solidFill>
              <a:effectLst>
                <a:glow rad="660400">
                  <a:schemeClr val="bg1">
                    <a:alpha val="95000"/>
                  </a:schemeClr>
                </a:glow>
              </a:effectLst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9525" marR="3810" indent="7144">
              <a:lnSpc>
                <a:spcPct val="103200"/>
              </a:lnSpc>
              <a:spcBef>
                <a:spcPts val="15"/>
              </a:spcBef>
            </a:pPr>
            <a:r>
              <a:rPr lang="ru-RU" sz="3200" b="1" dirty="0" smtClean="0">
                <a:ln w="10541" cmpd="sng">
                  <a:solidFill>
                    <a:srgbClr val="0A741C"/>
                  </a:solidFill>
                  <a:prstDash val="solid"/>
                </a:ln>
                <a:solidFill>
                  <a:srgbClr val="0A741C"/>
                </a:solidFill>
                <a:effectLst>
                  <a:glow rad="660400">
                    <a:schemeClr val="bg1">
                      <a:alpha val="95000"/>
                    </a:schemeClr>
                  </a:glow>
                </a:effectLst>
                <a:latin typeface="Bahnschrift SemiCondensed" panose="020B0502040204020203" pitchFamily="34" charset="0"/>
                <a:cs typeface="Arial" panose="020B0604020202020204" pitchFamily="34" charset="0"/>
              </a:rPr>
              <a:t>ЭКОНОМИЧЕСКАЯ  </a:t>
            </a:r>
            <a:r>
              <a:rPr lang="ru-RU" sz="3200" b="1" dirty="0" smtClean="0">
                <a:ln w="10541" cmpd="sng">
                  <a:solidFill>
                    <a:srgbClr val="0A741C"/>
                  </a:solidFill>
                  <a:prstDash val="solid"/>
                </a:ln>
                <a:solidFill>
                  <a:srgbClr val="0A741C"/>
                </a:solidFill>
                <a:effectLst>
                  <a:glow rad="660400">
                    <a:schemeClr val="bg1">
                      <a:alpha val="95000"/>
                    </a:schemeClr>
                  </a:glow>
                </a:effectLst>
                <a:latin typeface="Bahnschrift SemiCondensed" panose="020B0502040204020203" pitchFamily="34" charset="0"/>
                <a:cs typeface="Arial" panose="020B0604020202020204" pitchFamily="34" charset="0"/>
              </a:rPr>
              <a:t>ПОЛИТИКА</a:t>
            </a:r>
            <a:endParaRPr lang="ru-RU" sz="3200" b="1" dirty="0">
              <a:ln w="10541" cmpd="sng">
                <a:solidFill>
                  <a:srgbClr val="0A741C"/>
                </a:solidFill>
                <a:prstDash val="solid"/>
              </a:ln>
              <a:solidFill>
                <a:srgbClr val="0A741C"/>
              </a:solidFill>
              <a:effectLst>
                <a:glow rad="660400">
                  <a:schemeClr val="bg1">
                    <a:alpha val="95000"/>
                  </a:schemeClr>
                </a:glow>
              </a:effectLst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60400">
                  <a:schemeClr val="bg1">
                    <a:alpha val="95000"/>
                  </a:schemeClr>
                </a:glo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537471" y="123478"/>
            <a:ext cx="5694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113" dirty="0">
                <a:solidFill>
                  <a:srgbClr val="002060"/>
                </a:solidFill>
                <a:effectLst>
                  <a:glow rad="762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 </a:t>
            </a:r>
            <a:endParaRPr lang="ru-RU" sz="1400" b="1" spc="113" dirty="0" smtClean="0">
              <a:solidFill>
                <a:srgbClr val="002060"/>
              </a:solidFill>
              <a:effectLst>
                <a:glow rad="76200">
                  <a:schemeClr val="bg1"/>
                </a:glo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113" dirty="0" smtClean="0">
                <a:solidFill>
                  <a:srgbClr val="002060"/>
                </a:solidFill>
                <a:effectLst>
                  <a:glow rad="762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города </a:t>
            </a:r>
            <a:r>
              <a:rPr lang="ru-RU" sz="1400" b="1" spc="113" dirty="0">
                <a:solidFill>
                  <a:srgbClr val="002060"/>
                </a:solidFill>
                <a:effectLst>
                  <a:glow rad="762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Ханты-Мансийска</a:t>
            </a:r>
          </a:p>
        </p:txBody>
      </p:sp>
      <p:pic>
        <p:nvPicPr>
          <p:cNvPr id="205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0" y="646698"/>
            <a:ext cx="1726879" cy="1554906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6E7EC90-FAE5-4437-89D8-8714FBAA6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9315" y="2535939"/>
            <a:ext cx="9281474" cy="27377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4E9F55A-75BA-4FD5-9EAC-A21F1394F479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7985" y="3813888"/>
            <a:ext cx="2942065" cy="664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6217" y="1629799"/>
            <a:ext cx="50177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Развитие </a:t>
            </a:r>
            <a:r>
              <a:rPr lang="ru-RU" sz="2800" b="1" dirty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малого предпринимательства </a:t>
            </a:r>
            <a:endParaRPr lang="ru-RU" sz="2800" b="1" dirty="0" smtClean="0">
              <a:solidFill>
                <a:srgbClr val="002060"/>
              </a:solidFill>
              <a:effectLst>
                <a:glow rad="76200">
                  <a:srgbClr val="FFFFFF"/>
                </a:glow>
              </a:effectLst>
              <a:latin typeface="Bahnschrift SemiBold Condensed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effectLst>
                  <a:glow rad="76200">
                    <a:srgbClr val="FFFFFF"/>
                  </a:glow>
                </a:effectLst>
                <a:latin typeface="Bahnschrift SemiBold Condensed" panose="020B0502040204020203" pitchFamily="34" charset="0"/>
              </a:rPr>
              <a:t>сфере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40753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32187012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3186" y="359680"/>
            <a:ext cx="757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ПРОМЫШЛЕННОСТЬ</a:t>
            </a:r>
            <a:endParaRPr lang="ru-RU" sz="1200" b="1" spc="113" dirty="0">
              <a:solidFill>
                <a:srgbClr val="002060"/>
              </a:solidFill>
              <a:effectLst>
                <a:glow rad="266700">
                  <a:schemeClr val="bg1"/>
                </a:glow>
              </a:effectLst>
              <a:latin typeface="PF DinDisplay Pro Thin" panose="02000506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A7C148F-4776-45E4-B996-97D203F7201B}"/>
              </a:ext>
            </a:extLst>
          </p:cNvPr>
          <p:cNvGrpSpPr/>
          <p:nvPr/>
        </p:nvGrpSpPr>
        <p:grpSpPr>
          <a:xfrm>
            <a:off x="-108519" y="4083922"/>
            <a:ext cx="9144001" cy="1096064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18" name="Параллелограмм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2BA5F9-8528-40C9-8AAC-361B7D92FF87}"/>
              </a:ext>
            </a:extLst>
          </p:cNvPr>
          <p:cNvSpPr/>
          <p:nvPr/>
        </p:nvSpPr>
        <p:spPr>
          <a:xfrm>
            <a:off x="4139951" y="1121511"/>
            <a:ext cx="4144857" cy="1127299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50" h="481977">
                <a:moveTo>
                  <a:pt x="0" y="481055"/>
                </a:moveTo>
                <a:lnTo>
                  <a:pt x="8345" y="0"/>
                </a:lnTo>
                <a:lnTo>
                  <a:pt x="7867650" y="0"/>
                </a:lnTo>
                <a:lnTo>
                  <a:pt x="7357875" y="481977"/>
                </a:ln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/>
            <a:r>
              <a:rPr lang="ru-RU" sz="14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Объем отгруженных товаров </a:t>
            </a:r>
          </a:p>
          <a:p>
            <a:pPr marL="92075"/>
            <a:r>
              <a:rPr lang="ru-RU" sz="14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собственного производства </a:t>
            </a:r>
          </a:p>
          <a:p>
            <a:pPr marL="92075"/>
            <a:r>
              <a:rPr lang="ru-RU" sz="14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по крупным и средним </a:t>
            </a:r>
          </a:p>
          <a:p>
            <a:pPr marL="92075"/>
            <a:r>
              <a:rPr lang="ru-RU" sz="14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Предприятиям, млрд. рублей</a:t>
            </a:r>
            <a:endParaRPr lang="ru-RU" sz="1400" spc="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43EC4F-D914-4150-9CB3-1B3D9A2F3849}"/>
              </a:ext>
            </a:extLst>
          </p:cNvPr>
          <p:cNvSpPr/>
          <p:nvPr/>
        </p:nvSpPr>
        <p:spPr>
          <a:xfrm>
            <a:off x="7770808" y="1018785"/>
            <a:ext cx="1190502" cy="12300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PF DinDisplay Pro Medium" panose="02000506000000020004" pitchFamily="2" charset="0"/>
              </a:rPr>
              <a:t>47,4</a:t>
            </a:r>
            <a:endParaRPr lang="ru-RU" b="1" dirty="0">
              <a:latin typeface="PF DinDisplay Pro Thin" panose="02000506000000020004" pitchFamily="2" charset="0"/>
            </a:endParaRPr>
          </a:p>
        </p:txBody>
      </p:sp>
      <p:sp>
        <p:nvSpPr>
          <p:cNvPr id="22" name="Параллелограмм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2BA5F9-8528-40C9-8AAC-361B7D92FF87}"/>
              </a:ext>
            </a:extLst>
          </p:cNvPr>
          <p:cNvSpPr/>
          <p:nvPr/>
        </p:nvSpPr>
        <p:spPr>
          <a:xfrm>
            <a:off x="4139951" y="3192849"/>
            <a:ext cx="3974017" cy="1173005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50" h="481977">
                <a:moveTo>
                  <a:pt x="0" y="481055"/>
                </a:moveTo>
                <a:lnTo>
                  <a:pt x="8345" y="0"/>
                </a:lnTo>
                <a:lnTo>
                  <a:pt x="7867650" y="0"/>
                </a:lnTo>
                <a:lnTo>
                  <a:pt x="7357875" y="481977"/>
                </a:ln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/>
            <a:r>
              <a:rPr lang="ru-RU" sz="14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Объем отгруженных товаров, выполненных работ и услуг </a:t>
            </a:r>
          </a:p>
          <a:p>
            <a:pPr marL="92075"/>
            <a:r>
              <a:rPr lang="ru-RU" sz="14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предприятий обрабатывающей </a:t>
            </a:r>
          </a:p>
          <a:p>
            <a:pPr marL="92075"/>
            <a:r>
              <a:rPr lang="ru-RU" sz="14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отрасли в действующих ценах, млн. руб.</a:t>
            </a:r>
            <a:endParaRPr lang="ru-RU" sz="1400" spc="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43EC4F-D914-4150-9CB3-1B3D9A2F3849}"/>
              </a:ext>
            </a:extLst>
          </p:cNvPr>
          <p:cNvSpPr/>
          <p:nvPr/>
        </p:nvSpPr>
        <p:spPr>
          <a:xfrm>
            <a:off x="7770808" y="3100142"/>
            <a:ext cx="1264674" cy="126571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PF DinDisplay Pro Medium" panose="02000506000000020004" pitchFamily="2" charset="0"/>
              </a:rPr>
              <a:t>685</a:t>
            </a:r>
            <a:endParaRPr lang="ru-RU" sz="2400" b="1" dirty="0">
              <a:latin typeface="PF DinDisplay Pro Thin" panose="02000506000000020004" pitchFamily="2" charset="0"/>
            </a:endParaRPr>
          </a:p>
        </p:txBody>
      </p:sp>
      <p:sp>
        <p:nvSpPr>
          <p:cNvPr id="25" name="Параллелограмм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03AF811-FFEE-4CB7-97F0-FCADFAEDF4DF}"/>
              </a:ext>
            </a:extLst>
          </p:cNvPr>
          <p:cNvSpPr/>
          <p:nvPr/>
        </p:nvSpPr>
        <p:spPr>
          <a:xfrm>
            <a:off x="4572170" y="2513220"/>
            <a:ext cx="2778656" cy="436608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  <a:gd name="connsiteX0" fmla="*/ 0 w 7357875"/>
              <a:gd name="connsiteY0" fmla="*/ 481055 h 481977"/>
              <a:gd name="connsiteX1" fmla="*/ 8345 w 7357875"/>
              <a:gd name="connsiteY1" fmla="*/ 0 h 481977"/>
              <a:gd name="connsiteX2" fmla="*/ 7355564 w 7357875"/>
              <a:gd name="connsiteY2" fmla="*/ 8011 h 481977"/>
              <a:gd name="connsiteX3" fmla="*/ 7357875 w 7357875"/>
              <a:gd name="connsiteY3" fmla="*/ 481977 h 481977"/>
              <a:gd name="connsiteX4" fmla="*/ 0 w 7357875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7875" h="481977">
                <a:moveTo>
                  <a:pt x="0" y="481055"/>
                </a:moveTo>
                <a:lnTo>
                  <a:pt x="8345" y="0"/>
                </a:lnTo>
                <a:lnTo>
                  <a:pt x="7355564" y="8011"/>
                </a:lnTo>
                <a:cubicBezTo>
                  <a:pt x="7356334" y="166000"/>
                  <a:pt x="7357105" y="323988"/>
                  <a:pt x="7357875" y="481977"/>
                </a:cubicBez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/>
            <a:r>
              <a:rPr lang="ru-RU" sz="16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Рост к 2021 году</a:t>
            </a:r>
            <a:endParaRPr lang="ru-RU" sz="1600" spc="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D4C9723-9305-4DE9-A4AA-B26A55DB13FF}"/>
              </a:ext>
            </a:extLst>
          </p:cNvPr>
          <p:cNvGrpSpPr/>
          <p:nvPr/>
        </p:nvGrpSpPr>
        <p:grpSpPr>
          <a:xfrm>
            <a:off x="7406967" y="2381761"/>
            <a:ext cx="2191903" cy="646331"/>
            <a:chOff x="7786370" y="2928716"/>
            <a:chExt cx="2299199" cy="646331"/>
          </a:xfrm>
        </p:grpSpPr>
        <p:sp>
          <p:nvSpPr>
            <p:cNvPr id="34" name="TextBox 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0867B54-B7CB-4F20-BA3D-78786DEF2E89}"/>
                </a:ext>
              </a:extLst>
            </p:cNvPr>
            <p:cNvSpPr txBox="1"/>
            <p:nvPr/>
          </p:nvSpPr>
          <p:spPr>
            <a:xfrm>
              <a:off x="7786370" y="2928716"/>
              <a:ext cx="19578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dirty="0" smtClean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Black" panose="02000503030000020004" pitchFamily="2" charset="0"/>
                </a:rPr>
                <a:t>122,7%</a:t>
              </a:r>
              <a:endParaRPr lang="ru-RU" sz="3600" dirty="0"/>
            </a:p>
          </p:txBody>
        </p:sp>
        <p:sp>
          <p:nvSpPr>
            <p:cNvPr id="35" name="TextBox 2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503D1A3-FCA2-4732-BA6A-8E096F4D7C2E}"/>
                </a:ext>
              </a:extLst>
            </p:cNvPr>
            <p:cNvSpPr txBox="1"/>
            <p:nvPr/>
          </p:nvSpPr>
          <p:spPr>
            <a:xfrm>
              <a:off x="8748032" y="3067215"/>
              <a:ext cx="13375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F DinDisplay Pro Thin" panose="02000506000000020004" pitchFamily="2" charset="0"/>
              </a:endParaRPr>
            </a:p>
          </p:txBody>
        </p:sp>
      </p:grp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B62AB18-85D4-4589-A804-DC29694D3786}"/>
              </a:ext>
            </a:extLst>
          </p:cNvPr>
          <p:cNvSpPr/>
          <p:nvPr/>
        </p:nvSpPr>
        <p:spPr>
          <a:xfrm rot="5400000">
            <a:off x="4067359" y="2515018"/>
            <a:ext cx="368834" cy="433013"/>
          </a:xfrm>
          <a:prstGeom prst="triangle">
            <a:avLst/>
          </a:prstGeom>
          <a:solidFill>
            <a:schemeClr val="bg1"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defTabSz="542925"/>
            <a:endParaRPr lang="ru-RU" sz="1600" spc="13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28" name="Параллелограмм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03AF811-FFEE-4CB7-97F0-FCADFAEDF4DF}"/>
              </a:ext>
            </a:extLst>
          </p:cNvPr>
          <p:cNvSpPr/>
          <p:nvPr/>
        </p:nvSpPr>
        <p:spPr>
          <a:xfrm>
            <a:off x="4572170" y="4554801"/>
            <a:ext cx="2778656" cy="436608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  <a:gd name="connsiteX0" fmla="*/ 0 w 7357875"/>
              <a:gd name="connsiteY0" fmla="*/ 481055 h 481977"/>
              <a:gd name="connsiteX1" fmla="*/ 8345 w 7357875"/>
              <a:gd name="connsiteY1" fmla="*/ 0 h 481977"/>
              <a:gd name="connsiteX2" fmla="*/ 7355564 w 7357875"/>
              <a:gd name="connsiteY2" fmla="*/ 8011 h 481977"/>
              <a:gd name="connsiteX3" fmla="*/ 7357875 w 7357875"/>
              <a:gd name="connsiteY3" fmla="*/ 481977 h 481977"/>
              <a:gd name="connsiteX4" fmla="*/ 0 w 7357875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7875" h="481977">
                <a:moveTo>
                  <a:pt x="0" y="481055"/>
                </a:moveTo>
                <a:lnTo>
                  <a:pt x="8345" y="0"/>
                </a:lnTo>
                <a:lnTo>
                  <a:pt x="7355564" y="8011"/>
                </a:lnTo>
                <a:cubicBezTo>
                  <a:pt x="7356334" y="166000"/>
                  <a:pt x="7357105" y="323988"/>
                  <a:pt x="7357875" y="481977"/>
                </a:cubicBez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/>
            <a:r>
              <a:rPr lang="ru-RU" sz="1400" b="1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Рост к 2021 году</a:t>
            </a:r>
            <a:endParaRPr lang="ru-RU" sz="1400" b="1" spc="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BD4C9723-9305-4DE9-A4AA-B26A55DB13FF}"/>
              </a:ext>
            </a:extLst>
          </p:cNvPr>
          <p:cNvGrpSpPr/>
          <p:nvPr/>
        </p:nvGrpSpPr>
        <p:grpSpPr>
          <a:xfrm>
            <a:off x="7577800" y="4501570"/>
            <a:ext cx="2191903" cy="646331"/>
            <a:chOff x="7786370" y="2928716"/>
            <a:chExt cx="2299199" cy="646331"/>
          </a:xfrm>
        </p:grpSpPr>
        <p:sp>
          <p:nvSpPr>
            <p:cNvPr id="32" name="TextBox 2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0867B54-B7CB-4F20-BA3D-78786DEF2E89}"/>
                </a:ext>
              </a:extLst>
            </p:cNvPr>
            <p:cNvSpPr txBox="1"/>
            <p:nvPr/>
          </p:nvSpPr>
          <p:spPr>
            <a:xfrm>
              <a:off x="7786370" y="2928716"/>
              <a:ext cx="19578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dirty="0" smtClean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Black" panose="02000503030000020004" pitchFamily="2" charset="0"/>
                </a:rPr>
                <a:t>104,5%</a:t>
              </a:r>
              <a:endParaRPr lang="ru-RU" sz="3600" dirty="0"/>
            </a:p>
          </p:txBody>
        </p:sp>
        <p:sp>
          <p:nvSpPr>
            <p:cNvPr id="33" name="TextBox 2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503D1A3-FCA2-4732-BA6A-8E096F4D7C2E}"/>
                </a:ext>
              </a:extLst>
            </p:cNvPr>
            <p:cNvSpPr txBox="1"/>
            <p:nvPr/>
          </p:nvSpPr>
          <p:spPr>
            <a:xfrm>
              <a:off x="8748032" y="3067215"/>
              <a:ext cx="13375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F DinDisplay Pro Thin" panose="02000506000000020004" pitchFamily="2" charset="0"/>
              </a:endParaRPr>
            </a:p>
          </p:txBody>
        </p:sp>
      </p:grpSp>
      <p:sp>
        <p:nvSpPr>
          <p:cNvPr id="30" name="Равнобедренный треугольник 2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B62AB18-85D4-4589-A804-DC29694D3786}"/>
              </a:ext>
            </a:extLst>
          </p:cNvPr>
          <p:cNvSpPr/>
          <p:nvPr/>
        </p:nvSpPr>
        <p:spPr>
          <a:xfrm rot="5400000">
            <a:off x="4162993" y="4556599"/>
            <a:ext cx="368834" cy="433013"/>
          </a:xfrm>
          <a:prstGeom prst="triangle">
            <a:avLst/>
          </a:prstGeom>
          <a:solidFill>
            <a:schemeClr val="bg1"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defTabSz="542925"/>
            <a:endParaRPr lang="ru-RU" sz="1600" spc="13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2" y="1872588"/>
            <a:ext cx="3158727" cy="25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27565654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" y="45871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0691" y="150120"/>
            <a:ext cx="757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Объемы </a:t>
            </a:r>
            <a:r>
              <a:rPr lang="ru-RU" sz="24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производства в натуральных показателях</a:t>
            </a:r>
          </a:p>
          <a:p>
            <a:r>
              <a:rPr lang="ru-RU" sz="24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отдельных видов продукции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A7C148F-4776-45E4-B996-97D203F7201B}"/>
              </a:ext>
            </a:extLst>
          </p:cNvPr>
          <p:cNvGrpSpPr/>
          <p:nvPr/>
        </p:nvGrpSpPr>
        <p:grpSpPr>
          <a:xfrm>
            <a:off x="-108519" y="4083922"/>
            <a:ext cx="9144001" cy="1096064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35" name="TextBox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03D1A3-FCA2-4732-BA6A-8E096F4D7C2E}"/>
              </a:ext>
            </a:extLst>
          </p:cNvPr>
          <p:cNvSpPr txBox="1"/>
          <p:nvPr/>
        </p:nvSpPr>
        <p:spPr>
          <a:xfrm>
            <a:off x="7654203" y="2572093"/>
            <a:ext cx="1275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33" name="TextBox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03D1A3-FCA2-4732-BA6A-8E096F4D7C2E}"/>
              </a:ext>
            </a:extLst>
          </p:cNvPr>
          <p:cNvSpPr txBox="1"/>
          <p:nvPr/>
        </p:nvSpPr>
        <p:spPr>
          <a:xfrm>
            <a:off x="8494587" y="4640069"/>
            <a:ext cx="1275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344174-9B51-4664-9F39-BCF772CB2FC5}"/>
              </a:ext>
            </a:extLst>
          </p:cNvPr>
          <p:cNvSpPr txBox="1"/>
          <p:nvPr/>
        </p:nvSpPr>
        <p:spPr>
          <a:xfrm>
            <a:off x="3146529" y="2142436"/>
            <a:ext cx="8555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2 154,0</a:t>
            </a:r>
            <a:endParaRPr lang="ru-RU" sz="1600" dirty="0">
              <a:latin typeface="PF DinDisplay Pro Medium" panose="02000506000000020004" pitchFamily="2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495CD288-D7B4-4D73-8938-AFE8F77F6BB1}"/>
              </a:ext>
            </a:extLst>
          </p:cNvPr>
          <p:cNvGrpSpPr/>
          <p:nvPr/>
        </p:nvGrpSpPr>
        <p:grpSpPr>
          <a:xfrm>
            <a:off x="4689958" y="4302301"/>
            <a:ext cx="580830" cy="252155"/>
            <a:chOff x="7860946" y="5899678"/>
            <a:chExt cx="596756" cy="252155"/>
          </a:xfrm>
        </p:grpSpPr>
        <p:sp>
          <p:nvSpPr>
            <p:cNvPr id="41" name="Полилиния: фигура 619">
              <a:extLst>
                <a:ext uri="{FF2B5EF4-FFF2-40B4-BE49-F238E27FC236}">
                  <a16:creationId xmlns:a16="http://schemas.microsoft.com/office/drawing/2014/main" xmlns="" id="{91E1A96F-CCD1-4C0A-B4AF-5E00FECB894F}"/>
                </a:ext>
              </a:extLst>
            </p:cNvPr>
            <p:cNvSpPr/>
            <p:nvPr/>
          </p:nvSpPr>
          <p:spPr>
            <a:xfrm>
              <a:off x="7860946" y="5899678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FF000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620">
              <a:extLst>
                <a:ext uri="{FF2B5EF4-FFF2-40B4-BE49-F238E27FC236}">
                  <a16:creationId xmlns:a16="http://schemas.microsoft.com/office/drawing/2014/main" xmlns="" id="{6027AD97-45EC-4A3D-ADFA-4BFF7F26AC74}"/>
                </a:ext>
              </a:extLst>
            </p:cNvPr>
            <p:cNvSpPr/>
            <p:nvPr/>
          </p:nvSpPr>
          <p:spPr>
            <a:xfrm>
              <a:off x="8205547" y="5899678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FF000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B344174-9B51-4664-9F39-BCF772CB2FC5}"/>
              </a:ext>
            </a:extLst>
          </p:cNvPr>
          <p:cNvSpPr txBox="1"/>
          <p:nvPr/>
        </p:nvSpPr>
        <p:spPr>
          <a:xfrm>
            <a:off x="4593304" y="3921611"/>
            <a:ext cx="72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146,2</a:t>
            </a:r>
            <a:endParaRPr lang="ru-RU" sz="1600" dirty="0">
              <a:latin typeface="PF DinDisplay Pro Medium" panose="02000506000000020004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495CD288-D7B4-4D73-8938-AFE8F77F6BB1}"/>
              </a:ext>
            </a:extLst>
          </p:cNvPr>
          <p:cNvGrpSpPr/>
          <p:nvPr/>
        </p:nvGrpSpPr>
        <p:grpSpPr>
          <a:xfrm>
            <a:off x="3958484" y="3264586"/>
            <a:ext cx="601346" cy="1285903"/>
            <a:chOff x="7860946" y="4865930"/>
            <a:chExt cx="596756" cy="1285903"/>
          </a:xfrm>
        </p:grpSpPr>
        <p:sp>
          <p:nvSpPr>
            <p:cNvPr id="45" name="Полилиния: фигура 619">
              <a:extLst>
                <a:ext uri="{FF2B5EF4-FFF2-40B4-BE49-F238E27FC236}">
                  <a16:creationId xmlns:a16="http://schemas.microsoft.com/office/drawing/2014/main" xmlns="" id="{91E1A96F-CCD1-4C0A-B4AF-5E00FECB894F}"/>
                </a:ext>
              </a:extLst>
            </p:cNvPr>
            <p:cNvSpPr/>
            <p:nvPr/>
          </p:nvSpPr>
          <p:spPr>
            <a:xfrm>
              <a:off x="7860946" y="5899678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620">
              <a:extLst>
                <a:ext uri="{FF2B5EF4-FFF2-40B4-BE49-F238E27FC236}">
                  <a16:creationId xmlns:a16="http://schemas.microsoft.com/office/drawing/2014/main" xmlns="" id="{6027AD97-45EC-4A3D-ADFA-4BFF7F26AC74}"/>
                </a:ext>
              </a:extLst>
            </p:cNvPr>
            <p:cNvSpPr/>
            <p:nvPr/>
          </p:nvSpPr>
          <p:spPr>
            <a:xfrm>
              <a:off x="8205547" y="5899678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621">
              <a:extLst>
                <a:ext uri="{FF2B5EF4-FFF2-40B4-BE49-F238E27FC236}">
                  <a16:creationId xmlns:a16="http://schemas.microsoft.com/office/drawing/2014/main" xmlns="" id="{972E0E3C-BACA-47D9-B4AB-8028FC218C37}"/>
                </a:ext>
              </a:extLst>
            </p:cNvPr>
            <p:cNvSpPr/>
            <p:nvPr/>
          </p:nvSpPr>
          <p:spPr>
            <a:xfrm>
              <a:off x="8205547" y="5555132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622">
              <a:extLst>
                <a:ext uri="{FF2B5EF4-FFF2-40B4-BE49-F238E27FC236}">
                  <a16:creationId xmlns:a16="http://schemas.microsoft.com/office/drawing/2014/main" xmlns="" id="{2BCE7CFC-8986-42EC-8114-24F7A2F8936B}"/>
                </a:ext>
              </a:extLst>
            </p:cNvPr>
            <p:cNvSpPr/>
            <p:nvPr/>
          </p:nvSpPr>
          <p:spPr>
            <a:xfrm>
              <a:off x="7860946" y="5555132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623">
              <a:extLst>
                <a:ext uri="{FF2B5EF4-FFF2-40B4-BE49-F238E27FC236}">
                  <a16:creationId xmlns:a16="http://schemas.microsoft.com/office/drawing/2014/main" xmlns="" id="{EDD3CB9E-4E96-48DB-AA5A-188D33F990F9}"/>
                </a:ext>
              </a:extLst>
            </p:cNvPr>
            <p:cNvSpPr/>
            <p:nvPr/>
          </p:nvSpPr>
          <p:spPr>
            <a:xfrm>
              <a:off x="8205547" y="5210531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624">
              <a:extLst>
                <a:ext uri="{FF2B5EF4-FFF2-40B4-BE49-F238E27FC236}">
                  <a16:creationId xmlns:a16="http://schemas.microsoft.com/office/drawing/2014/main" xmlns="" id="{EE523AE2-9C54-4D0A-91F6-8DD577004661}"/>
                </a:ext>
              </a:extLst>
            </p:cNvPr>
            <p:cNvSpPr/>
            <p:nvPr/>
          </p:nvSpPr>
          <p:spPr>
            <a:xfrm>
              <a:off x="7860946" y="5210531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625">
              <a:extLst>
                <a:ext uri="{FF2B5EF4-FFF2-40B4-BE49-F238E27FC236}">
                  <a16:creationId xmlns:a16="http://schemas.microsoft.com/office/drawing/2014/main" xmlns="" id="{930D409B-F73A-49FB-9DC6-F3BD3C9F8A6F}"/>
                </a:ext>
              </a:extLst>
            </p:cNvPr>
            <p:cNvSpPr/>
            <p:nvPr/>
          </p:nvSpPr>
          <p:spPr>
            <a:xfrm>
              <a:off x="8205547" y="4865931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626">
              <a:extLst>
                <a:ext uri="{FF2B5EF4-FFF2-40B4-BE49-F238E27FC236}">
                  <a16:creationId xmlns:a16="http://schemas.microsoft.com/office/drawing/2014/main" xmlns="" id="{38CCB7D5-D748-40C5-AD11-50B138329177}"/>
                </a:ext>
              </a:extLst>
            </p:cNvPr>
            <p:cNvSpPr/>
            <p:nvPr/>
          </p:nvSpPr>
          <p:spPr>
            <a:xfrm>
              <a:off x="7860946" y="4865931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623">
              <a:extLst>
                <a:ext uri="{FF2B5EF4-FFF2-40B4-BE49-F238E27FC236}">
                  <a16:creationId xmlns:a16="http://schemas.microsoft.com/office/drawing/2014/main" xmlns="" id="{EDD3CB9E-4E96-48DB-AA5A-188D33F990F9}"/>
                </a:ext>
              </a:extLst>
            </p:cNvPr>
            <p:cNvSpPr/>
            <p:nvPr/>
          </p:nvSpPr>
          <p:spPr>
            <a:xfrm>
              <a:off x="8205547" y="5210530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624">
              <a:extLst>
                <a:ext uri="{FF2B5EF4-FFF2-40B4-BE49-F238E27FC236}">
                  <a16:creationId xmlns:a16="http://schemas.microsoft.com/office/drawing/2014/main" xmlns="" id="{EE523AE2-9C54-4D0A-91F6-8DD577004661}"/>
                </a:ext>
              </a:extLst>
            </p:cNvPr>
            <p:cNvSpPr/>
            <p:nvPr/>
          </p:nvSpPr>
          <p:spPr>
            <a:xfrm>
              <a:off x="7860946" y="5210530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625">
              <a:extLst>
                <a:ext uri="{FF2B5EF4-FFF2-40B4-BE49-F238E27FC236}">
                  <a16:creationId xmlns:a16="http://schemas.microsoft.com/office/drawing/2014/main" xmlns="" id="{930D409B-F73A-49FB-9DC6-F3BD3C9F8A6F}"/>
                </a:ext>
              </a:extLst>
            </p:cNvPr>
            <p:cNvSpPr/>
            <p:nvPr/>
          </p:nvSpPr>
          <p:spPr>
            <a:xfrm>
              <a:off x="8205547" y="4865930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626">
              <a:extLst>
                <a:ext uri="{FF2B5EF4-FFF2-40B4-BE49-F238E27FC236}">
                  <a16:creationId xmlns:a16="http://schemas.microsoft.com/office/drawing/2014/main" xmlns="" id="{38CCB7D5-D748-40C5-AD11-50B138329177}"/>
                </a:ext>
              </a:extLst>
            </p:cNvPr>
            <p:cNvSpPr/>
            <p:nvPr/>
          </p:nvSpPr>
          <p:spPr>
            <a:xfrm>
              <a:off x="7860946" y="4865930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8" name="Полилиния: фигура 632">
            <a:extLst>
              <a:ext uri="{FF2B5EF4-FFF2-40B4-BE49-F238E27FC236}">
                <a16:creationId xmlns:a16="http://schemas.microsoft.com/office/drawing/2014/main" xmlns="" id="{6E80C5CC-B717-4B3C-954E-E79A5AEC2D6E}"/>
              </a:ext>
            </a:extLst>
          </p:cNvPr>
          <p:cNvSpPr/>
          <p:nvPr/>
        </p:nvSpPr>
        <p:spPr>
          <a:xfrm>
            <a:off x="5177154" y="2480990"/>
            <a:ext cx="252155" cy="252155"/>
          </a:xfrm>
          <a:custGeom>
            <a:avLst/>
            <a:gdLst>
              <a:gd name="connsiteX0" fmla="*/ 0 w 314259"/>
              <a:gd name="connsiteY0" fmla="*/ 0 h 314259"/>
              <a:gd name="connsiteX1" fmla="*/ 314259 w 314259"/>
              <a:gd name="connsiteY1" fmla="*/ 0 h 314259"/>
              <a:gd name="connsiteX2" fmla="*/ 314259 w 314259"/>
              <a:gd name="connsiteY2" fmla="*/ 314259 h 314259"/>
              <a:gd name="connsiteX3" fmla="*/ 0 w 314259"/>
              <a:gd name="connsiteY3" fmla="*/ 314259 h 31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259" h="314259">
                <a:moveTo>
                  <a:pt x="0" y="0"/>
                </a:moveTo>
                <a:lnTo>
                  <a:pt x="314259" y="0"/>
                </a:lnTo>
                <a:lnTo>
                  <a:pt x="314259" y="314259"/>
                </a:lnTo>
                <a:lnTo>
                  <a:pt x="0" y="314259"/>
                </a:lnTo>
                <a:close/>
              </a:path>
            </a:pathLst>
          </a:custGeom>
          <a:solidFill>
            <a:srgbClr val="43AEFF"/>
          </a:solidFill>
          <a:ln w="68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9" name="Полилиния: фигура 632">
            <a:extLst>
              <a:ext uri="{FF2B5EF4-FFF2-40B4-BE49-F238E27FC236}">
                <a16:creationId xmlns:a16="http://schemas.microsoft.com/office/drawing/2014/main" xmlns="" id="{6E80C5CC-B717-4B3C-954E-E79A5AEC2D6E}"/>
              </a:ext>
            </a:extLst>
          </p:cNvPr>
          <p:cNvSpPr/>
          <p:nvPr/>
        </p:nvSpPr>
        <p:spPr>
          <a:xfrm>
            <a:off x="5172432" y="3182480"/>
            <a:ext cx="252155" cy="252155"/>
          </a:xfrm>
          <a:custGeom>
            <a:avLst/>
            <a:gdLst>
              <a:gd name="connsiteX0" fmla="*/ 0 w 314259"/>
              <a:gd name="connsiteY0" fmla="*/ 0 h 314259"/>
              <a:gd name="connsiteX1" fmla="*/ 314259 w 314259"/>
              <a:gd name="connsiteY1" fmla="*/ 0 h 314259"/>
              <a:gd name="connsiteX2" fmla="*/ 314259 w 314259"/>
              <a:gd name="connsiteY2" fmla="*/ 314259 h 314259"/>
              <a:gd name="connsiteX3" fmla="*/ 0 w 314259"/>
              <a:gd name="connsiteY3" fmla="*/ 314259 h 31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259" h="314259">
                <a:moveTo>
                  <a:pt x="0" y="0"/>
                </a:moveTo>
                <a:lnTo>
                  <a:pt x="314259" y="0"/>
                </a:lnTo>
                <a:lnTo>
                  <a:pt x="314259" y="314259"/>
                </a:lnTo>
                <a:lnTo>
                  <a:pt x="0" y="314259"/>
                </a:lnTo>
                <a:close/>
              </a:path>
            </a:pathLst>
          </a:custGeom>
          <a:solidFill>
            <a:srgbClr val="FF0000"/>
          </a:solidFill>
          <a:ln w="68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0" name="Полилиния: фигура 632">
            <a:extLst>
              <a:ext uri="{FF2B5EF4-FFF2-40B4-BE49-F238E27FC236}">
                <a16:creationId xmlns:a16="http://schemas.microsoft.com/office/drawing/2014/main" xmlns="" id="{6E80C5CC-B717-4B3C-954E-E79A5AEC2D6E}"/>
              </a:ext>
            </a:extLst>
          </p:cNvPr>
          <p:cNvSpPr/>
          <p:nvPr/>
        </p:nvSpPr>
        <p:spPr>
          <a:xfrm>
            <a:off x="5172432" y="1839498"/>
            <a:ext cx="252155" cy="252155"/>
          </a:xfrm>
          <a:custGeom>
            <a:avLst/>
            <a:gdLst>
              <a:gd name="connsiteX0" fmla="*/ 0 w 314259"/>
              <a:gd name="connsiteY0" fmla="*/ 0 h 314259"/>
              <a:gd name="connsiteX1" fmla="*/ 314259 w 314259"/>
              <a:gd name="connsiteY1" fmla="*/ 0 h 314259"/>
              <a:gd name="connsiteX2" fmla="*/ 314259 w 314259"/>
              <a:gd name="connsiteY2" fmla="*/ 314259 h 314259"/>
              <a:gd name="connsiteX3" fmla="*/ 0 w 314259"/>
              <a:gd name="connsiteY3" fmla="*/ 314259 h 31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259" h="314259">
                <a:moveTo>
                  <a:pt x="0" y="0"/>
                </a:moveTo>
                <a:lnTo>
                  <a:pt x="314259" y="0"/>
                </a:lnTo>
                <a:lnTo>
                  <a:pt x="314259" y="314259"/>
                </a:lnTo>
                <a:lnTo>
                  <a:pt x="0" y="314259"/>
                </a:lnTo>
                <a:close/>
              </a:path>
            </a:pathLst>
          </a:custGeom>
          <a:solidFill>
            <a:srgbClr val="00B050"/>
          </a:solidFill>
          <a:ln w="68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B344174-9B51-4664-9F39-BCF772CB2FC5}"/>
              </a:ext>
            </a:extLst>
          </p:cNvPr>
          <p:cNvSpPr txBox="1"/>
          <p:nvPr/>
        </p:nvSpPr>
        <p:spPr>
          <a:xfrm>
            <a:off x="1517808" y="1119607"/>
            <a:ext cx="841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F DinDisplay Pro Medium" panose="02000506000000020004" pitchFamily="2" charset="0"/>
              </a:rPr>
              <a:t>3</a:t>
            </a:r>
            <a:r>
              <a:rPr lang="ru-RU" sz="16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 018,8</a:t>
            </a:r>
            <a:endParaRPr lang="ru-RU" sz="1600" dirty="0">
              <a:latin typeface="PF DinDisplay Pro Medium" panose="02000506000000020004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59102" y="1730578"/>
            <a:ext cx="395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Производство хлеба и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хлебобулочных </a:t>
            </a:r>
            <a:r>
              <a:rPr lang="ru-RU" sz="1400" b="1" dirty="0">
                <a:solidFill>
                  <a:schemeClr val="bg1"/>
                </a:solidFill>
              </a:rPr>
              <a:t>изделий, тонн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69781" y="2339185"/>
            <a:ext cx="368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Производство питьевой воды, тыс. полулитров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4479" y="3043520"/>
            <a:ext cx="349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Производство кондитерских изделий, тонн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6" name="Полилиния: фигура 623">
            <a:extLst>
              <a:ext uri="{FF2B5EF4-FFF2-40B4-BE49-F238E27FC236}">
                <a16:creationId xmlns:a16="http://schemas.microsoft.com/office/drawing/2014/main" xmlns="" id="{EDD3CB9E-4E96-48DB-AA5A-188D33F990F9}"/>
              </a:ext>
            </a:extLst>
          </p:cNvPr>
          <p:cNvSpPr/>
          <p:nvPr/>
        </p:nvSpPr>
        <p:spPr>
          <a:xfrm>
            <a:off x="4290531" y="2919985"/>
            <a:ext cx="272226" cy="252155"/>
          </a:xfrm>
          <a:custGeom>
            <a:avLst/>
            <a:gdLst>
              <a:gd name="connsiteX0" fmla="*/ 0 w 314259"/>
              <a:gd name="connsiteY0" fmla="*/ 0 h 314259"/>
              <a:gd name="connsiteX1" fmla="*/ 314259 w 314259"/>
              <a:gd name="connsiteY1" fmla="*/ 0 h 314259"/>
              <a:gd name="connsiteX2" fmla="*/ 314259 w 314259"/>
              <a:gd name="connsiteY2" fmla="*/ 314260 h 314259"/>
              <a:gd name="connsiteX3" fmla="*/ 0 w 314259"/>
              <a:gd name="connsiteY3" fmla="*/ 314260 h 31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259" h="314259">
                <a:moveTo>
                  <a:pt x="0" y="0"/>
                </a:moveTo>
                <a:lnTo>
                  <a:pt x="314259" y="0"/>
                </a:lnTo>
                <a:lnTo>
                  <a:pt x="314259" y="314260"/>
                </a:lnTo>
                <a:lnTo>
                  <a:pt x="0" y="314260"/>
                </a:lnTo>
                <a:close/>
              </a:path>
            </a:pathLst>
          </a:custGeom>
          <a:solidFill>
            <a:srgbClr val="43AEFF"/>
          </a:solidFill>
          <a:ln w="68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Полилиния: фигура 624">
            <a:extLst>
              <a:ext uri="{FF2B5EF4-FFF2-40B4-BE49-F238E27FC236}">
                <a16:creationId xmlns:a16="http://schemas.microsoft.com/office/drawing/2014/main" xmlns="" id="{EE523AE2-9C54-4D0A-91F6-8DD577004661}"/>
              </a:ext>
            </a:extLst>
          </p:cNvPr>
          <p:cNvSpPr/>
          <p:nvPr/>
        </p:nvSpPr>
        <p:spPr>
          <a:xfrm>
            <a:off x="3958485" y="2911599"/>
            <a:ext cx="254262" cy="252155"/>
          </a:xfrm>
          <a:custGeom>
            <a:avLst/>
            <a:gdLst>
              <a:gd name="connsiteX0" fmla="*/ 0 w 314259"/>
              <a:gd name="connsiteY0" fmla="*/ 0 h 314259"/>
              <a:gd name="connsiteX1" fmla="*/ 314259 w 314259"/>
              <a:gd name="connsiteY1" fmla="*/ 0 h 314259"/>
              <a:gd name="connsiteX2" fmla="*/ 314259 w 314259"/>
              <a:gd name="connsiteY2" fmla="*/ 314260 h 314259"/>
              <a:gd name="connsiteX3" fmla="*/ 0 w 314259"/>
              <a:gd name="connsiteY3" fmla="*/ 314260 h 31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259" h="314259">
                <a:moveTo>
                  <a:pt x="0" y="0"/>
                </a:moveTo>
                <a:lnTo>
                  <a:pt x="314259" y="0"/>
                </a:lnTo>
                <a:lnTo>
                  <a:pt x="314259" y="314260"/>
                </a:lnTo>
                <a:lnTo>
                  <a:pt x="0" y="314260"/>
                </a:lnTo>
                <a:close/>
              </a:path>
            </a:pathLst>
          </a:custGeom>
          <a:solidFill>
            <a:srgbClr val="43AEFF"/>
          </a:solidFill>
          <a:ln w="68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77397B3-E385-4D76-857B-DF5D1F0ABEA9}"/>
              </a:ext>
            </a:extLst>
          </p:cNvPr>
          <p:cNvSpPr txBox="1"/>
          <p:nvPr/>
        </p:nvSpPr>
        <p:spPr>
          <a:xfrm>
            <a:off x="1734253" y="4622663"/>
            <a:ext cx="52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2022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 год</a:t>
            </a:r>
            <a:endParaRPr lang="ru-RU" sz="1200" dirty="0">
              <a:latin typeface="PF DinDisplay Pro Medium" panose="02000506000000020004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77397B3-E385-4D76-857B-DF5D1F0ABEA9}"/>
              </a:ext>
            </a:extLst>
          </p:cNvPr>
          <p:cNvSpPr txBox="1"/>
          <p:nvPr/>
        </p:nvSpPr>
        <p:spPr>
          <a:xfrm>
            <a:off x="3239323" y="4623274"/>
            <a:ext cx="52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2022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 год</a:t>
            </a:r>
            <a:endParaRPr lang="ru-RU" sz="1200" dirty="0">
              <a:latin typeface="PF DinDisplay Pro Medium" panose="02000506000000020004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77397B3-E385-4D76-857B-DF5D1F0ABEA9}"/>
              </a:ext>
            </a:extLst>
          </p:cNvPr>
          <p:cNvSpPr txBox="1"/>
          <p:nvPr/>
        </p:nvSpPr>
        <p:spPr>
          <a:xfrm>
            <a:off x="4660812" y="4615606"/>
            <a:ext cx="52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2022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 год</a:t>
            </a:r>
            <a:endParaRPr lang="ru-RU" sz="1200" dirty="0">
              <a:latin typeface="PF DinDisplay Pro Medium" panose="02000506000000020004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77397B3-E385-4D76-857B-DF5D1F0ABEA9}"/>
              </a:ext>
            </a:extLst>
          </p:cNvPr>
          <p:cNvSpPr txBox="1"/>
          <p:nvPr/>
        </p:nvSpPr>
        <p:spPr>
          <a:xfrm>
            <a:off x="5388636" y="4613920"/>
            <a:ext cx="52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2021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 год</a:t>
            </a:r>
            <a:endParaRPr lang="ru-RU" sz="1200" dirty="0">
              <a:latin typeface="PF DinDisplay Pro Medium" panose="02000506000000020004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77397B3-E385-4D76-857B-DF5D1F0ABEA9}"/>
              </a:ext>
            </a:extLst>
          </p:cNvPr>
          <p:cNvSpPr txBox="1"/>
          <p:nvPr/>
        </p:nvSpPr>
        <p:spPr>
          <a:xfrm>
            <a:off x="3936374" y="4588628"/>
            <a:ext cx="52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2021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 год</a:t>
            </a:r>
            <a:endParaRPr lang="ru-RU" sz="1200" dirty="0">
              <a:latin typeface="PF DinDisplay Pro Medium" panose="02000506000000020004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77397B3-E385-4D76-857B-DF5D1F0ABEA9}"/>
              </a:ext>
            </a:extLst>
          </p:cNvPr>
          <p:cNvSpPr txBox="1"/>
          <p:nvPr/>
        </p:nvSpPr>
        <p:spPr>
          <a:xfrm>
            <a:off x="2500006" y="4622663"/>
            <a:ext cx="52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2021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 год</a:t>
            </a:r>
            <a:endParaRPr lang="ru-RU" sz="1200" dirty="0">
              <a:latin typeface="PF DinDisplay Pro Medium" panose="02000506000000020004" pitchFamily="2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803C992F-7DDC-4B44-9A86-EF801FF343C5}"/>
              </a:ext>
            </a:extLst>
          </p:cNvPr>
          <p:cNvGrpSpPr/>
          <p:nvPr/>
        </p:nvGrpSpPr>
        <p:grpSpPr>
          <a:xfrm>
            <a:off x="2496540" y="1890151"/>
            <a:ext cx="589236" cy="2664306"/>
            <a:chOff x="2144622" y="3221506"/>
            <a:chExt cx="743733" cy="3320508"/>
          </a:xfrm>
          <a:solidFill>
            <a:srgbClr val="001668"/>
          </a:solidFill>
        </p:grpSpPr>
        <p:sp>
          <p:nvSpPr>
            <p:cNvPr id="77" name="Полилиния: фигура 634">
              <a:extLst>
                <a:ext uri="{FF2B5EF4-FFF2-40B4-BE49-F238E27FC236}">
                  <a16:creationId xmlns:a16="http://schemas.microsoft.com/office/drawing/2014/main" xmlns="" id="{909465F7-AF14-4EEA-AA44-9FB66CA7BE4A}"/>
                </a:ext>
              </a:extLst>
            </p:cNvPr>
            <p:cNvSpPr/>
            <p:nvPr/>
          </p:nvSpPr>
          <p:spPr>
            <a:xfrm>
              <a:off x="2144622" y="6227755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635">
              <a:extLst>
                <a:ext uri="{FF2B5EF4-FFF2-40B4-BE49-F238E27FC236}">
                  <a16:creationId xmlns:a16="http://schemas.microsoft.com/office/drawing/2014/main" xmlns="" id="{D8A9B47B-04BE-4F15-B39B-62FFC1EFAEC0}"/>
                </a:ext>
              </a:extLst>
            </p:cNvPr>
            <p:cNvSpPr/>
            <p:nvPr/>
          </p:nvSpPr>
          <p:spPr>
            <a:xfrm>
              <a:off x="2574096" y="6227755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636">
              <a:extLst>
                <a:ext uri="{FF2B5EF4-FFF2-40B4-BE49-F238E27FC236}">
                  <a16:creationId xmlns:a16="http://schemas.microsoft.com/office/drawing/2014/main" xmlns="" id="{BDD94BBA-C1CF-4355-8B54-BDF96A5D0630}"/>
                </a:ext>
              </a:extLst>
            </p:cNvPr>
            <p:cNvSpPr/>
            <p:nvPr/>
          </p:nvSpPr>
          <p:spPr>
            <a:xfrm>
              <a:off x="2574096" y="5798349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637">
              <a:extLst>
                <a:ext uri="{FF2B5EF4-FFF2-40B4-BE49-F238E27FC236}">
                  <a16:creationId xmlns:a16="http://schemas.microsoft.com/office/drawing/2014/main" xmlns="" id="{A3A8E160-169B-45F6-AD19-D1531982E4F4}"/>
                </a:ext>
              </a:extLst>
            </p:cNvPr>
            <p:cNvSpPr/>
            <p:nvPr/>
          </p:nvSpPr>
          <p:spPr>
            <a:xfrm>
              <a:off x="2144622" y="5798349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638">
              <a:extLst>
                <a:ext uri="{FF2B5EF4-FFF2-40B4-BE49-F238E27FC236}">
                  <a16:creationId xmlns:a16="http://schemas.microsoft.com/office/drawing/2014/main" xmlns="" id="{5F8D15CD-FB45-4C8A-A60D-A14A51FF2841}"/>
                </a:ext>
              </a:extLst>
            </p:cNvPr>
            <p:cNvSpPr/>
            <p:nvPr/>
          </p:nvSpPr>
          <p:spPr>
            <a:xfrm>
              <a:off x="2574096" y="5368875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639">
              <a:extLst>
                <a:ext uri="{FF2B5EF4-FFF2-40B4-BE49-F238E27FC236}">
                  <a16:creationId xmlns:a16="http://schemas.microsoft.com/office/drawing/2014/main" xmlns="" id="{CA11AB38-EFF6-4AA7-9C8C-76C00486ECB2}"/>
                </a:ext>
              </a:extLst>
            </p:cNvPr>
            <p:cNvSpPr/>
            <p:nvPr/>
          </p:nvSpPr>
          <p:spPr>
            <a:xfrm>
              <a:off x="2144622" y="5368875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640">
              <a:extLst>
                <a:ext uri="{FF2B5EF4-FFF2-40B4-BE49-F238E27FC236}">
                  <a16:creationId xmlns:a16="http://schemas.microsoft.com/office/drawing/2014/main" xmlns="" id="{73F17F8E-C049-46CB-9F0A-9EDCE342B167}"/>
                </a:ext>
              </a:extLst>
            </p:cNvPr>
            <p:cNvSpPr/>
            <p:nvPr/>
          </p:nvSpPr>
          <p:spPr>
            <a:xfrm>
              <a:off x="2574096" y="4939402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641">
              <a:extLst>
                <a:ext uri="{FF2B5EF4-FFF2-40B4-BE49-F238E27FC236}">
                  <a16:creationId xmlns:a16="http://schemas.microsoft.com/office/drawing/2014/main" xmlns="" id="{A11DB858-F901-4581-AC5D-A212D8EF7419}"/>
                </a:ext>
              </a:extLst>
            </p:cNvPr>
            <p:cNvSpPr/>
            <p:nvPr/>
          </p:nvSpPr>
          <p:spPr>
            <a:xfrm>
              <a:off x="2144622" y="4939402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642">
              <a:extLst>
                <a:ext uri="{FF2B5EF4-FFF2-40B4-BE49-F238E27FC236}">
                  <a16:creationId xmlns:a16="http://schemas.microsoft.com/office/drawing/2014/main" xmlns="" id="{61B9EDBB-3E23-4C79-9058-471920C303FA}"/>
                </a:ext>
              </a:extLst>
            </p:cNvPr>
            <p:cNvSpPr/>
            <p:nvPr/>
          </p:nvSpPr>
          <p:spPr>
            <a:xfrm>
              <a:off x="2574096" y="4509928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643">
              <a:extLst>
                <a:ext uri="{FF2B5EF4-FFF2-40B4-BE49-F238E27FC236}">
                  <a16:creationId xmlns:a16="http://schemas.microsoft.com/office/drawing/2014/main" xmlns="" id="{70211C19-7137-4EDE-BCB8-D772F5A38813}"/>
                </a:ext>
              </a:extLst>
            </p:cNvPr>
            <p:cNvSpPr/>
            <p:nvPr/>
          </p:nvSpPr>
          <p:spPr>
            <a:xfrm>
              <a:off x="2144622" y="4509928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644">
              <a:extLst>
                <a:ext uri="{FF2B5EF4-FFF2-40B4-BE49-F238E27FC236}">
                  <a16:creationId xmlns:a16="http://schemas.microsoft.com/office/drawing/2014/main" xmlns="" id="{897E08E5-F6B6-492F-BF19-B54F6F7625A4}"/>
                </a:ext>
              </a:extLst>
            </p:cNvPr>
            <p:cNvSpPr/>
            <p:nvPr/>
          </p:nvSpPr>
          <p:spPr>
            <a:xfrm>
              <a:off x="2574096" y="4080454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645">
              <a:extLst>
                <a:ext uri="{FF2B5EF4-FFF2-40B4-BE49-F238E27FC236}">
                  <a16:creationId xmlns:a16="http://schemas.microsoft.com/office/drawing/2014/main" xmlns="" id="{F299DD8A-64D7-47DF-A268-14107242CF9E}"/>
                </a:ext>
              </a:extLst>
            </p:cNvPr>
            <p:cNvSpPr/>
            <p:nvPr/>
          </p:nvSpPr>
          <p:spPr>
            <a:xfrm>
              <a:off x="2144622" y="4080454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646">
              <a:extLst>
                <a:ext uri="{FF2B5EF4-FFF2-40B4-BE49-F238E27FC236}">
                  <a16:creationId xmlns:a16="http://schemas.microsoft.com/office/drawing/2014/main" xmlns="" id="{7EAC254C-341B-49F9-976E-03B7EF6B1FBF}"/>
                </a:ext>
              </a:extLst>
            </p:cNvPr>
            <p:cNvSpPr/>
            <p:nvPr/>
          </p:nvSpPr>
          <p:spPr>
            <a:xfrm>
              <a:off x="2574096" y="3650980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647">
              <a:extLst>
                <a:ext uri="{FF2B5EF4-FFF2-40B4-BE49-F238E27FC236}">
                  <a16:creationId xmlns:a16="http://schemas.microsoft.com/office/drawing/2014/main" xmlns="" id="{57586F54-2152-4296-8995-1DF2C04073B1}"/>
                </a:ext>
              </a:extLst>
            </p:cNvPr>
            <p:cNvSpPr/>
            <p:nvPr/>
          </p:nvSpPr>
          <p:spPr>
            <a:xfrm>
              <a:off x="2144622" y="3650980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648">
              <a:extLst>
                <a:ext uri="{FF2B5EF4-FFF2-40B4-BE49-F238E27FC236}">
                  <a16:creationId xmlns:a16="http://schemas.microsoft.com/office/drawing/2014/main" xmlns="" id="{64CB4899-9EBA-42B3-B4CE-0869309B9C3E}"/>
                </a:ext>
              </a:extLst>
            </p:cNvPr>
            <p:cNvSpPr/>
            <p:nvPr/>
          </p:nvSpPr>
          <p:spPr>
            <a:xfrm>
              <a:off x="2574096" y="3221506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649">
              <a:extLst>
                <a:ext uri="{FF2B5EF4-FFF2-40B4-BE49-F238E27FC236}">
                  <a16:creationId xmlns:a16="http://schemas.microsoft.com/office/drawing/2014/main" xmlns="" id="{43C61BF8-5CB0-4A94-81A5-E1D1072D2F5C}"/>
                </a:ext>
              </a:extLst>
            </p:cNvPr>
            <p:cNvSpPr/>
            <p:nvPr/>
          </p:nvSpPr>
          <p:spPr>
            <a:xfrm>
              <a:off x="2144622" y="3221506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803C992F-7DDC-4B44-9A86-EF801FF343C5}"/>
              </a:ext>
            </a:extLst>
          </p:cNvPr>
          <p:cNvGrpSpPr/>
          <p:nvPr/>
        </p:nvGrpSpPr>
        <p:grpSpPr>
          <a:xfrm>
            <a:off x="1703304" y="1545605"/>
            <a:ext cx="574197" cy="3008852"/>
            <a:chOff x="2144622" y="2792101"/>
            <a:chExt cx="743733" cy="3749913"/>
          </a:xfrm>
          <a:solidFill>
            <a:srgbClr val="001668"/>
          </a:solidFill>
        </p:grpSpPr>
        <p:sp>
          <p:nvSpPr>
            <p:cNvPr id="94" name="Полилиния: фигура 634">
              <a:extLst>
                <a:ext uri="{FF2B5EF4-FFF2-40B4-BE49-F238E27FC236}">
                  <a16:creationId xmlns:a16="http://schemas.microsoft.com/office/drawing/2014/main" xmlns="" id="{909465F7-AF14-4EEA-AA44-9FB66CA7BE4A}"/>
                </a:ext>
              </a:extLst>
            </p:cNvPr>
            <p:cNvSpPr/>
            <p:nvPr/>
          </p:nvSpPr>
          <p:spPr>
            <a:xfrm>
              <a:off x="2144622" y="6227755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635">
              <a:extLst>
                <a:ext uri="{FF2B5EF4-FFF2-40B4-BE49-F238E27FC236}">
                  <a16:creationId xmlns:a16="http://schemas.microsoft.com/office/drawing/2014/main" xmlns="" id="{D8A9B47B-04BE-4F15-B39B-62FFC1EFAEC0}"/>
                </a:ext>
              </a:extLst>
            </p:cNvPr>
            <p:cNvSpPr/>
            <p:nvPr/>
          </p:nvSpPr>
          <p:spPr>
            <a:xfrm>
              <a:off x="2574096" y="6227755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636">
              <a:extLst>
                <a:ext uri="{FF2B5EF4-FFF2-40B4-BE49-F238E27FC236}">
                  <a16:creationId xmlns:a16="http://schemas.microsoft.com/office/drawing/2014/main" xmlns="" id="{BDD94BBA-C1CF-4355-8B54-BDF96A5D0630}"/>
                </a:ext>
              </a:extLst>
            </p:cNvPr>
            <p:cNvSpPr/>
            <p:nvPr/>
          </p:nvSpPr>
          <p:spPr>
            <a:xfrm>
              <a:off x="2574096" y="5798349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637">
              <a:extLst>
                <a:ext uri="{FF2B5EF4-FFF2-40B4-BE49-F238E27FC236}">
                  <a16:creationId xmlns:a16="http://schemas.microsoft.com/office/drawing/2014/main" xmlns="" id="{A3A8E160-169B-45F6-AD19-D1531982E4F4}"/>
                </a:ext>
              </a:extLst>
            </p:cNvPr>
            <p:cNvSpPr/>
            <p:nvPr/>
          </p:nvSpPr>
          <p:spPr>
            <a:xfrm>
              <a:off x="2144622" y="5798349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638">
              <a:extLst>
                <a:ext uri="{FF2B5EF4-FFF2-40B4-BE49-F238E27FC236}">
                  <a16:creationId xmlns:a16="http://schemas.microsoft.com/office/drawing/2014/main" xmlns="" id="{5F8D15CD-FB45-4C8A-A60D-A14A51FF2841}"/>
                </a:ext>
              </a:extLst>
            </p:cNvPr>
            <p:cNvSpPr/>
            <p:nvPr/>
          </p:nvSpPr>
          <p:spPr>
            <a:xfrm>
              <a:off x="2574096" y="5368875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639">
              <a:extLst>
                <a:ext uri="{FF2B5EF4-FFF2-40B4-BE49-F238E27FC236}">
                  <a16:creationId xmlns:a16="http://schemas.microsoft.com/office/drawing/2014/main" xmlns="" id="{CA11AB38-EFF6-4AA7-9C8C-76C00486ECB2}"/>
                </a:ext>
              </a:extLst>
            </p:cNvPr>
            <p:cNvSpPr/>
            <p:nvPr/>
          </p:nvSpPr>
          <p:spPr>
            <a:xfrm>
              <a:off x="2144622" y="5368875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640">
              <a:extLst>
                <a:ext uri="{FF2B5EF4-FFF2-40B4-BE49-F238E27FC236}">
                  <a16:creationId xmlns:a16="http://schemas.microsoft.com/office/drawing/2014/main" xmlns="" id="{73F17F8E-C049-46CB-9F0A-9EDCE342B167}"/>
                </a:ext>
              </a:extLst>
            </p:cNvPr>
            <p:cNvSpPr/>
            <p:nvPr/>
          </p:nvSpPr>
          <p:spPr>
            <a:xfrm>
              <a:off x="2574096" y="4939402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641">
              <a:extLst>
                <a:ext uri="{FF2B5EF4-FFF2-40B4-BE49-F238E27FC236}">
                  <a16:creationId xmlns:a16="http://schemas.microsoft.com/office/drawing/2014/main" xmlns="" id="{A11DB858-F901-4581-AC5D-A212D8EF7419}"/>
                </a:ext>
              </a:extLst>
            </p:cNvPr>
            <p:cNvSpPr/>
            <p:nvPr/>
          </p:nvSpPr>
          <p:spPr>
            <a:xfrm>
              <a:off x="2144622" y="4939402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642">
              <a:extLst>
                <a:ext uri="{FF2B5EF4-FFF2-40B4-BE49-F238E27FC236}">
                  <a16:creationId xmlns:a16="http://schemas.microsoft.com/office/drawing/2014/main" xmlns="" id="{61B9EDBB-3E23-4C79-9058-471920C303FA}"/>
                </a:ext>
              </a:extLst>
            </p:cNvPr>
            <p:cNvSpPr/>
            <p:nvPr/>
          </p:nvSpPr>
          <p:spPr>
            <a:xfrm>
              <a:off x="2574096" y="4509928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643">
              <a:extLst>
                <a:ext uri="{FF2B5EF4-FFF2-40B4-BE49-F238E27FC236}">
                  <a16:creationId xmlns:a16="http://schemas.microsoft.com/office/drawing/2014/main" xmlns="" id="{70211C19-7137-4EDE-BCB8-D772F5A38813}"/>
                </a:ext>
              </a:extLst>
            </p:cNvPr>
            <p:cNvSpPr/>
            <p:nvPr/>
          </p:nvSpPr>
          <p:spPr>
            <a:xfrm>
              <a:off x="2144622" y="4509928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644">
              <a:extLst>
                <a:ext uri="{FF2B5EF4-FFF2-40B4-BE49-F238E27FC236}">
                  <a16:creationId xmlns:a16="http://schemas.microsoft.com/office/drawing/2014/main" xmlns="" id="{897E08E5-F6B6-492F-BF19-B54F6F7625A4}"/>
                </a:ext>
              </a:extLst>
            </p:cNvPr>
            <p:cNvSpPr/>
            <p:nvPr/>
          </p:nvSpPr>
          <p:spPr>
            <a:xfrm>
              <a:off x="2574096" y="4080454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645">
              <a:extLst>
                <a:ext uri="{FF2B5EF4-FFF2-40B4-BE49-F238E27FC236}">
                  <a16:creationId xmlns:a16="http://schemas.microsoft.com/office/drawing/2014/main" xmlns="" id="{F299DD8A-64D7-47DF-A268-14107242CF9E}"/>
                </a:ext>
              </a:extLst>
            </p:cNvPr>
            <p:cNvSpPr/>
            <p:nvPr/>
          </p:nvSpPr>
          <p:spPr>
            <a:xfrm>
              <a:off x="2144622" y="4080454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646">
              <a:extLst>
                <a:ext uri="{FF2B5EF4-FFF2-40B4-BE49-F238E27FC236}">
                  <a16:creationId xmlns:a16="http://schemas.microsoft.com/office/drawing/2014/main" xmlns="" id="{7EAC254C-341B-49F9-976E-03B7EF6B1FBF}"/>
                </a:ext>
              </a:extLst>
            </p:cNvPr>
            <p:cNvSpPr/>
            <p:nvPr/>
          </p:nvSpPr>
          <p:spPr>
            <a:xfrm>
              <a:off x="2574096" y="3650980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647">
              <a:extLst>
                <a:ext uri="{FF2B5EF4-FFF2-40B4-BE49-F238E27FC236}">
                  <a16:creationId xmlns:a16="http://schemas.microsoft.com/office/drawing/2014/main" xmlns="" id="{57586F54-2152-4296-8995-1DF2C04073B1}"/>
                </a:ext>
              </a:extLst>
            </p:cNvPr>
            <p:cNvSpPr/>
            <p:nvPr/>
          </p:nvSpPr>
          <p:spPr>
            <a:xfrm>
              <a:off x="2144622" y="3650980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648">
              <a:extLst>
                <a:ext uri="{FF2B5EF4-FFF2-40B4-BE49-F238E27FC236}">
                  <a16:creationId xmlns:a16="http://schemas.microsoft.com/office/drawing/2014/main" xmlns="" id="{64CB4899-9EBA-42B3-B4CE-0869309B9C3E}"/>
                </a:ext>
              </a:extLst>
            </p:cNvPr>
            <p:cNvSpPr/>
            <p:nvPr/>
          </p:nvSpPr>
          <p:spPr>
            <a:xfrm>
              <a:off x="2574096" y="3221506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649">
              <a:extLst>
                <a:ext uri="{FF2B5EF4-FFF2-40B4-BE49-F238E27FC236}">
                  <a16:creationId xmlns:a16="http://schemas.microsoft.com/office/drawing/2014/main" xmlns="" id="{43C61BF8-5CB0-4A94-81A5-E1D1072D2F5C}"/>
                </a:ext>
              </a:extLst>
            </p:cNvPr>
            <p:cNvSpPr/>
            <p:nvPr/>
          </p:nvSpPr>
          <p:spPr>
            <a:xfrm>
              <a:off x="2144622" y="3221506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650">
              <a:extLst>
                <a:ext uri="{FF2B5EF4-FFF2-40B4-BE49-F238E27FC236}">
                  <a16:creationId xmlns:a16="http://schemas.microsoft.com/office/drawing/2014/main" xmlns="" id="{6287549C-26F4-49C3-9873-B3183F7D8FAA}"/>
                </a:ext>
              </a:extLst>
            </p:cNvPr>
            <p:cNvSpPr/>
            <p:nvPr/>
          </p:nvSpPr>
          <p:spPr>
            <a:xfrm>
              <a:off x="2574096" y="2792101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651">
              <a:extLst>
                <a:ext uri="{FF2B5EF4-FFF2-40B4-BE49-F238E27FC236}">
                  <a16:creationId xmlns:a16="http://schemas.microsoft.com/office/drawing/2014/main" xmlns="" id="{92677FE7-7F46-4829-B88E-23711C6DFA66}"/>
                </a:ext>
              </a:extLst>
            </p:cNvPr>
            <p:cNvSpPr/>
            <p:nvPr/>
          </p:nvSpPr>
          <p:spPr>
            <a:xfrm>
              <a:off x="2144622" y="2792101"/>
              <a:ext cx="314259" cy="314259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00B05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3267601" y="2586406"/>
            <a:ext cx="587138" cy="1975106"/>
            <a:chOff x="7705455" y="2999322"/>
            <a:chExt cx="587138" cy="1975106"/>
          </a:xfrm>
        </p:grpSpPr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xmlns="" id="{495CD288-D7B4-4D73-8938-AFE8F77F6BB1}"/>
                </a:ext>
              </a:extLst>
            </p:cNvPr>
            <p:cNvGrpSpPr/>
            <p:nvPr/>
          </p:nvGrpSpPr>
          <p:grpSpPr>
            <a:xfrm>
              <a:off x="7707978" y="3688525"/>
              <a:ext cx="575927" cy="1285903"/>
              <a:chOff x="7860946" y="4865930"/>
              <a:chExt cx="596756" cy="1285903"/>
            </a:xfrm>
          </p:grpSpPr>
          <p:sp>
            <p:nvSpPr>
              <p:cNvPr id="118" name="Полилиния: фигура 619">
                <a:extLst>
                  <a:ext uri="{FF2B5EF4-FFF2-40B4-BE49-F238E27FC236}">
                    <a16:creationId xmlns:a16="http://schemas.microsoft.com/office/drawing/2014/main" xmlns="" id="{91E1A96F-CCD1-4C0A-B4AF-5E00FECB894F}"/>
                  </a:ext>
                </a:extLst>
              </p:cNvPr>
              <p:cNvSpPr/>
              <p:nvPr/>
            </p:nvSpPr>
            <p:spPr>
              <a:xfrm>
                <a:off x="7860946" y="5899678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59 h 314259"/>
                  <a:gd name="connsiteX3" fmla="*/ 0 w 314259"/>
                  <a:gd name="connsiteY3" fmla="*/ 314259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59"/>
                    </a:lnTo>
                    <a:lnTo>
                      <a:pt x="0" y="314259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9" name="Полилиния: фигура 620">
                <a:extLst>
                  <a:ext uri="{FF2B5EF4-FFF2-40B4-BE49-F238E27FC236}">
                    <a16:creationId xmlns:a16="http://schemas.microsoft.com/office/drawing/2014/main" xmlns="" id="{6027AD97-45EC-4A3D-ADFA-4BFF7F26AC74}"/>
                  </a:ext>
                </a:extLst>
              </p:cNvPr>
              <p:cNvSpPr/>
              <p:nvPr/>
            </p:nvSpPr>
            <p:spPr>
              <a:xfrm>
                <a:off x="8205547" y="5899678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59 h 314259"/>
                  <a:gd name="connsiteX3" fmla="*/ 0 w 314259"/>
                  <a:gd name="connsiteY3" fmla="*/ 314259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59"/>
                    </a:lnTo>
                    <a:lnTo>
                      <a:pt x="0" y="314259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0" name="Полилиния: фигура 621">
                <a:extLst>
                  <a:ext uri="{FF2B5EF4-FFF2-40B4-BE49-F238E27FC236}">
                    <a16:creationId xmlns:a16="http://schemas.microsoft.com/office/drawing/2014/main" xmlns="" id="{972E0E3C-BACA-47D9-B4AB-8028FC218C37}"/>
                  </a:ext>
                </a:extLst>
              </p:cNvPr>
              <p:cNvSpPr/>
              <p:nvPr/>
            </p:nvSpPr>
            <p:spPr>
              <a:xfrm>
                <a:off x="8205547" y="5555132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59 h 314259"/>
                  <a:gd name="connsiteX3" fmla="*/ 0 w 314259"/>
                  <a:gd name="connsiteY3" fmla="*/ 314259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59"/>
                    </a:lnTo>
                    <a:lnTo>
                      <a:pt x="0" y="314259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1" name="Полилиния: фигура 622">
                <a:extLst>
                  <a:ext uri="{FF2B5EF4-FFF2-40B4-BE49-F238E27FC236}">
                    <a16:creationId xmlns:a16="http://schemas.microsoft.com/office/drawing/2014/main" xmlns="" id="{2BCE7CFC-8986-42EC-8114-24F7A2F8936B}"/>
                  </a:ext>
                </a:extLst>
              </p:cNvPr>
              <p:cNvSpPr/>
              <p:nvPr/>
            </p:nvSpPr>
            <p:spPr>
              <a:xfrm>
                <a:off x="7860946" y="5555132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59 h 314259"/>
                  <a:gd name="connsiteX3" fmla="*/ 0 w 314259"/>
                  <a:gd name="connsiteY3" fmla="*/ 314259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59"/>
                    </a:lnTo>
                    <a:lnTo>
                      <a:pt x="0" y="314259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2" name="Полилиния: фигура 623">
                <a:extLst>
                  <a:ext uri="{FF2B5EF4-FFF2-40B4-BE49-F238E27FC236}">
                    <a16:creationId xmlns:a16="http://schemas.microsoft.com/office/drawing/2014/main" xmlns="" id="{EDD3CB9E-4E96-48DB-AA5A-188D33F990F9}"/>
                  </a:ext>
                </a:extLst>
              </p:cNvPr>
              <p:cNvSpPr/>
              <p:nvPr/>
            </p:nvSpPr>
            <p:spPr>
              <a:xfrm>
                <a:off x="8205547" y="5210531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60 h 314259"/>
                  <a:gd name="connsiteX3" fmla="*/ 0 w 314259"/>
                  <a:gd name="connsiteY3" fmla="*/ 314260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60"/>
                    </a:lnTo>
                    <a:lnTo>
                      <a:pt x="0" y="314260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3" name="Полилиния: фигура 624">
                <a:extLst>
                  <a:ext uri="{FF2B5EF4-FFF2-40B4-BE49-F238E27FC236}">
                    <a16:creationId xmlns:a16="http://schemas.microsoft.com/office/drawing/2014/main" xmlns="" id="{EE523AE2-9C54-4D0A-91F6-8DD577004661}"/>
                  </a:ext>
                </a:extLst>
              </p:cNvPr>
              <p:cNvSpPr/>
              <p:nvPr/>
            </p:nvSpPr>
            <p:spPr>
              <a:xfrm>
                <a:off x="7860946" y="5210531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60 h 314259"/>
                  <a:gd name="connsiteX3" fmla="*/ 0 w 314259"/>
                  <a:gd name="connsiteY3" fmla="*/ 314260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60"/>
                    </a:lnTo>
                    <a:lnTo>
                      <a:pt x="0" y="314260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4" name="Полилиния: фигура 625">
                <a:extLst>
                  <a:ext uri="{FF2B5EF4-FFF2-40B4-BE49-F238E27FC236}">
                    <a16:creationId xmlns:a16="http://schemas.microsoft.com/office/drawing/2014/main" xmlns="" id="{930D409B-F73A-49FB-9DC6-F3BD3C9F8A6F}"/>
                  </a:ext>
                </a:extLst>
              </p:cNvPr>
              <p:cNvSpPr/>
              <p:nvPr/>
            </p:nvSpPr>
            <p:spPr>
              <a:xfrm>
                <a:off x="8205547" y="4865931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59 h 314259"/>
                  <a:gd name="connsiteX3" fmla="*/ 0 w 314259"/>
                  <a:gd name="connsiteY3" fmla="*/ 314259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59"/>
                    </a:lnTo>
                    <a:lnTo>
                      <a:pt x="0" y="314259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5" name="Полилиния: фигура 626">
                <a:extLst>
                  <a:ext uri="{FF2B5EF4-FFF2-40B4-BE49-F238E27FC236}">
                    <a16:creationId xmlns:a16="http://schemas.microsoft.com/office/drawing/2014/main" xmlns="" id="{38CCB7D5-D748-40C5-AD11-50B138329177}"/>
                  </a:ext>
                </a:extLst>
              </p:cNvPr>
              <p:cNvSpPr/>
              <p:nvPr/>
            </p:nvSpPr>
            <p:spPr>
              <a:xfrm>
                <a:off x="7860946" y="4865931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59 h 314259"/>
                  <a:gd name="connsiteX3" fmla="*/ 0 w 314259"/>
                  <a:gd name="connsiteY3" fmla="*/ 314259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59"/>
                    </a:lnTo>
                    <a:lnTo>
                      <a:pt x="0" y="314259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Полилиния: фигура 623">
                <a:extLst>
                  <a:ext uri="{FF2B5EF4-FFF2-40B4-BE49-F238E27FC236}">
                    <a16:creationId xmlns:a16="http://schemas.microsoft.com/office/drawing/2014/main" xmlns="" id="{EDD3CB9E-4E96-48DB-AA5A-188D33F990F9}"/>
                  </a:ext>
                </a:extLst>
              </p:cNvPr>
              <p:cNvSpPr/>
              <p:nvPr/>
            </p:nvSpPr>
            <p:spPr>
              <a:xfrm>
                <a:off x="8205547" y="5210530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60 h 314259"/>
                  <a:gd name="connsiteX3" fmla="*/ 0 w 314259"/>
                  <a:gd name="connsiteY3" fmla="*/ 314260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60"/>
                    </a:lnTo>
                    <a:lnTo>
                      <a:pt x="0" y="314260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Полилиния: фигура 624">
                <a:extLst>
                  <a:ext uri="{FF2B5EF4-FFF2-40B4-BE49-F238E27FC236}">
                    <a16:creationId xmlns:a16="http://schemas.microsoft.com/office/drawing/2014/main" xmlns="" id="{EE523AE2-9C54-4D0A-91F6-8DD577004661}"/>
                  </a:ext>
                </a:extLst>
              </p:cNvPr>
              <p:cNvSpPr/>
              <p:nvPr/>
            </p:nvSpPr>
            <p:spPr>
              <a:xfrm>
                <a:off x="7860946" y="5210530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60 h 314259"/>
                  <a:gd name="connsiteX3" fmla="*/ 0 w 314259"/>
                  <a:gd name="connsiteY3" fmla="*/ 314260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60"/>
                    </a:lnTo>
                    <a:lnTo>
                      <a:pt x="0" y="314260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: фигура 625">
                <a:extLst>
                  <a:ext uri="{FF2B5EF4-FFF2-40B4-BE49-F238E27FC236}">
                    <a16:creationId xmlns:a16="http://schemas.microsoft.com/office/drawing/2014/main" xmlns="" id="{930D409B-F73A-49FB-9DC6-F3BD3C9F8A6F}"/>
                  </a:ext>
                </a:extLst>
              </p:cNvPr>
              <p:cNvSpPr/>
              <p:nvPr/>
            </p:nvSpPr>
            <p:spPr>
              <a:xfrm>
                <a:off x="8205547" y="4865930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59 h 314259"/>
                  <a:gd name="connsiteX3" fmla="*/ 0 w 314259"/>
                  <a:gd name="connsiteY3" fmla="*/ 314259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59"/>
                    </a:lnTo>
                    <a:lnTo>
                      <a:pt x="0" y="314259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9" name="Полилиния: фигура 626">
                <a:extLst>
                  <a:ext uri="{FF2B5EF4-FFF2-40B4-BE49-F238E27FC236}">
                    <a16:creationId xmlns:a16="http://schemas.microsoft.com/office/drawing/2014/main" xmlns="" id="{38CCB7D5-D748-40C5-AD11-50B138329177}"/>
                  </a:ext>
                </a:extLst>
              </p:cNvPr>
              <p:cNvSpPr/>
              <p:nvPr/>
            </p:nvSpPr>
            <p:spPr>
              <a:xfrm>
                <a:off x="7860946" y="4865930"/>
                <a:ext cx="252155" cy="252155"/>
              </a:xfrm>
              <a:custGeom>
                <a:avLst/>
                <a:gdLst>
                  <a:gd name="connsiteX0" fmla="*/ 0 w 314259"/>
                  <a:gd name="connsiteY0" fmla="*/ 0 h 314259"/>
                  <a:gd name="connsiteX1" fmla="*/ 314259 w 314259"/>
                  <a:gd name="connsiteY1" fmla="*/ 0 h 314259"/>
                  <a:gd name="connsiteX2" fmla="*/ 314259 w 314259"/>
                  <a:gd name="connsiteY2" fmla="*/ 314259 h 314259"/>
                  <a:gd name="connsiteX3" fmla="*/ 0 w 314259"/>
                  <a:gd name="connsiteY3" fmla="*/ 314259 h 31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59" h="314259">
                    <a:moveTo>
                      <a:pt x="0" y="0"/>
                    </a:moveTo>
                    <a:lnTo>
                      <a:pt x="314259" y="0"/>
                    </a:lnTo>
                    <a:lnTo>
                      <a:pt x="314259" y="314259"/>
                    </a:lnTo>
                    <a:lnTo>
                      <a:pt x="0" y="314259"/>
                    </a:lnTo>
                    <a:close/>
                  </a:path>
                </a:pathLst>
              </a:custGeom>
              <a:solidFill>
                <a:srgbClr val="43AEFF"/>
              </a:solidFill>
              <a:ln w="68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14" name="Полилиния: фигура 623">
              <a:extLst>
                <a:ext uri="{FF2B5EF4-FFF2-40B4-BE49-F238E27FC236}">
                  <a16:creationId xmlns:a16="http://schemas.microsoft.com/office/drawing/2014/main" xmlns="" id="{EDD3CB9E-4E96-48DB-AA5A-188D33F990F9}"/>
                </a:ext>
              </a:extLst>
            </p:cNvPr>
            <p:cNvSpPr/>
            <p:nvPr/>
          </p:nvSpPr>
          <p:spPr>
            <a:xfrm>
              <a:off x="8035392" y="3352310"/>
              <a:ext cx="249460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624">
              <a:extLst>
                <a:ext uri="{FF2B5EF4-FFF2-40B4-BE49-F238E27FC236}">
                  <a16:creationId xmlns:a16="http://schemas.microsoft.com/office/drawing/2014/main" xmlns="" id="{EE523AE2-9C54-4D0A-91F6-8DD577004661}"/>
                </a:ext>
              </a:extLst>
            </p:cNvPr>
            <p:cNvSpPr/>
            <p:nvPr/>
          </p:nvSpPr>
          <p:spPr>
            <a:xfrm>
              <a:off x="7711710" y="3351935"/>
              <a:ext cx="247568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60 h 314259"/>
                <a:gd name="connsiteX3" fmla="*/ 0 w 314259"/>
                <a:gd name="connsiteY3" fmla="*/ 314260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60"/>
                  </a:lnTo>
                  <a:lnTo>
                    <a:pt x="0" y="314260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: фигура 625">
              <a:extLst>
                <a:ext uri="{FF2B5EF4-FFF2-40B4-BE49-F238E27FC236}">
                  <a16:creationId xmlns:a16="http://schemas.microsoft.com/office/drawing/2014/main" xmlns="" id="{930D409B-F73A-49FB-9DC6-F3BD3C9F8A6F}"/>
                </a:ext>
              </a:extLst>
            </p:cNvPr>
            <p:cNvSpPr/>
            <p:nvPr/>
          </p:nvSpPr>
          <p:spPr>
            <a:xfrm>
              <a:off x="8034028" y="2999323"/>
              <a:ext cx="25856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626">
              <a:extLst>
                <a:ext uri="{FF2B5EF4-FFF2-40B4-BE49-F238E27FC236}">
                  <a16:creationId xmlns:a16="http://schemas.microsoft.com/office/drawing/2014/main" xmlns="" id="{38CCB7D5-D748-40C5-AD11-50B138329177}"/>
                </a:ext>
              </a:extLst>
            </p:cNvPr>
            <p:cNvSpPr/>
            <p:nvPr/>
          </p:nvSpPr>
          <p:spPr>
            <a:xfrm>
              <a:off x="7705455" y="2999322"/>
              <a:ext cx="248400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43AEFF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xmlns="" id="{495CD288-D7B4-4D73-8938-AFE8F77F6BB1}"/>
              </a:ext>
            </a:extLst>
          </p:cNvPr>
          <p:cNvGrpSpPr/>
          <p:nvPr/>
        </p:nvGrpSpPr>
        <p:grpSpPr>
          <a:xfrm>
            <a:off x="5380583" y="4302301"/>
            <a:ext cx="565732" cy="252155"/>
            <a:chOff x="7860946" y="5899678"/>
            <a:chExt cx="596756" cy="252155"/>
          </a:xfrm>
        </p:grpSpPr>
        <p:sp>
          <p:nvSpPr>
            <p:cNvPr id="134" name="Полилиния: фигура 619">
              <a:extLst>
                <a:ext uri="{FF2B5EF4-FFF2-40B4-BE49-F238E27FC236}">
                  <a16:creationId xmlns:a16="http://schemas.microsoft.com/office/drawing/2014/main" xmlns="" id="{91E1A96F-CCD1-4C0A-B4AF-5E00FECB894F}"/>
                </a:ext>
              </a:extLst>
            </p:cNvPr>
            <p:cNvSpPr/>
            <p:nvPr/>
          </p:nvSpPr>
          <p:spPr>
            <a:xfrm>
              <a:off x="7860946" y="5899678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FF000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620">
              <a:extLst>
                <a:ext uri="{FF2B5EF4-FFF2-40B4-BE49-F238E27FC236}">
                  <a16:creationId xmlns:a16="http://schemas.microsoft.com/office/drawing/2014/main" xmlns="" id="{6027AD97-45EC-4A3D-ADFA-4BFF7F26AC74}"/>
                </a:ext>
              </a:extLst>
            </p:cNvPr>
            <p:cNvSpPr/>
            <p:nvPr/>
          </p:nvSpPr>
          <p:spPr>
            <a:xfrm>
              <a:off x="8205547" y="5899678"/>
              <a:ext cx="252155" cy="252155"/>
            </a:xfrm>
            <a:custGeom>
              <a:avLst/>
              <a:gdLst>
                <a:gd name="connsiteX0" fmla="*/ 0 w 314259"/>
                <a:gd name="connsiteY0" fmla="*/ 0 h 314259"/>
                <a:gd name="connsiteX1" fmla="*/ 314259 w 314259"/>
                <a:gd name="connsiteY1" fmla="*/ 0 h 314259"/>
                <a:gd name="connsiteX2" fmla="*/ 314259 w 314259"/>
                <a:gd name="connsiteY2" fmla="*/ 314259 h 314259"/>
                <a:gd name="connsiteX3" fmla="*/ 0 w 314259"/>
                <a:gd name="connsiteY3" fmla="*/ 314259 h 3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259" h="314259">
                  <a:moveTo>
                    <a:pt x="0" y="0"/>
                  </a:moveTo>
                  <a:lnTo>
                    <a:pt x="314259" y="0"/>
                  </a:lnTo>
                  <a:lnTo>
                    <a:pt x="314259" y="314259"/>
                  </a:lnTo>
                  <a:lnTo>
                    <a:pt x="0" y="314259"/>
                  </a:lnTo>
                  <a:close/>
                </a:path>
              </a:pathLst>
            </a:custGeom>
            <a:solidFill>
              <a:srgbClr val="FF0000"/>
            </a:solidFill>
            <a:ln w="6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B344174-9B51-4664-9F39-BCF772CB2FC5}"/>
              </a:ext>
            </a:extLst>
          </p:cNvPr>
          <p:cNvSpPr txBox="1"/>
          <p:nvPr/>
        </p:nvSpPr>
        <p:spPr>
          <a:xfrm>
            <a:off x="2415061" y="1431996"/>
            <a:ext cx="841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2 854,7</a:t>
            </a:r>
            <a:endParaRPr lang="ru-RU" sz="1600" dirty="0">
              <a:latin typeface="PF DinDisplay Pro Medium" panose="02000506000000020004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3B344174-9B51-4664-9F39-BCF772CB2FC5}"/>
              </a:ext>
            </a:extLst>
          </p:cNvPr>
          <p:cNvSpPr txBox="1"/>
          <p:nvPr/>
        </p:nvSpPr>
        <p:spPr>
          <a:xfrm>
            <a:off x="3784795" y="2480990"/>
            <a:ext cx="8555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1 918,0</a:t>
            </a:r>
            <a:endParaRPr lang="ru-RU" sz="1600" dirty="0">
              <a:latin typeface="PF DinDisplay Pro Medium" panose="02000506000000020004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B344174-9B51-4664-9F39-BCF772CB2FC5}"/>
              </a:ext>
            </a:extLst>
          </p:cNvPr>
          <p:cNvSpPr txBox="1"/>
          <p:nvPr/>
        </p:nvSpPr>
        <p:spPr>
          <a:xfrm>
            <a:off x="5294845" y="3896500"/>
            <a:ext cx="72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88,0</a:t>
            </a:r>
            <a:endParaRPr lang="ru-RU" sz="1600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3" grpId="0"/>
      <p:bldP spid="61" grpId="0"/>
      <p:bldP spid="136" grpId="0"/>
      <p:bldP spid="137" grpId="0"/>
      <p:bldP spid="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4853668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4795"/>
            <a:ext cx="1496378" cy="127814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A7C148F-4776-45E4-B996-97D203F7201B}"/>
              </a:ext>
            </a:extLst>
          </p:cNvPr>
          <p:cNvGrpSpPr/>
          <p:nvPr/>
        </p:nvGrpSpPr>
        <p:grpSpPr>
          <a:xfrm>
            <a:off x="-100698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957951" y="36220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Агропромышленный </a:t>
            </a:r>
            <a:r>
              <a:rPr lang="ru-RU" sz="24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комплекс</a:t>
            </a:r>
          </a:p>
        </p:txBody>
      </p:sp>
      <p:sp>
        <p:nvSpPr>
          <p:cNvPr id="44" name="Параллелограмм 5">
            <a:extLst>
              <a:ext uri="{FF2B5EF4-FFF2-40B4-BE49-F238E27FC236}">
                <a16:creationId xmlns:a16="http://schemas.microsoft.com/office/drawing/2014/main" xmlns="" id="{752BA5F9-8528-40C9-8AAC-361B7D92FF87}"/>
              </a:ext>
            </a:extLst>
          </p:cNvPr>
          <p:cNvSpPr/>
          <p:nvPr/>
        </p:nvSpPr>
        <p:spPr>
          <a:xfrm>
            <a:off x="4254797" y="1275606"/>
            <a:ext cx="4119651" cy="880532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50" h="481977">
                <a:moveTo>
                  <a:pt x="0" y="481055"/>
                </a:moveTo>
                <a:lnTo>
                  <a:pt x="8345" y="0"/>
                </a:lnTo>
                <a:lnTo>
                  <a:pt x="7867650" y="0"/>
                </a:lnTo>
                <a:lnTo>
                  <a:pt x="7357875" y="481977"/>
                </a:ln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ru-RU" sz="1600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Вылов </a:t>
            </a:r>
            <a:r>
              <a:rPr lang="ru-RU" sz="16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рыбы (тонн)</a:t>
            </a:r>
            <a:endParaRPr lang="ru-RU" sz="1600" spc="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5943EC4F-D914-4150-9CB3-1B3D9A2F3849}"/>
              </a:ext>
            </a:extLst>
          </p:cNvPr>
          <p:cNvSpPr/>
          <p:nvPr/>
        </p:nvSpPr>
        <p:spPr>
          <a:xfrm>
            <a:off x="7569816" y="1264309"/>
            <a:ext cx="1294921" cy="119360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F DinDisplay Pro Medium" panose="02000506000000020004" pitchFamily="2" charset="0"/>
              </a:rPr>
              <a:t>1</a:t>
            </a:r>
            <a:r>
              <a:rPr lang="ru-RU" dirty="0" smtClean="0">
                <a:latin typeface="PF DinDisplay Pro Medium" panose="02000506000000020004" pitchFamily="2" charset="0"/>
              </a:rPr>
              <a:t> 793,2</a:t>
            </a:r>
            <a:endParaRPr lang="ru-RU" b="1" dirty="0">
              <a:latin typeface="PF DinDisplay Pro Thin" panose="02000506000000020004" pitchFamily="2" charset="0"/>
            </a:endParaRPr>
          </a:p>
        </p:txBody>
      </p:sp>
      <p:sp>
        <p:nvSpPr>
          <p:cNvPr id="46" name="Параллелограмм 5">
            <a:extLst>
              <a:ext uri="{FF2B5EF4-FFF2-40B4-BE49-F238E27FC236}">
                <a16:creationId xmlns:a16="http://schemas.microsoft.com/office/drawing/2014/main" xmlns="" id="{D03AF811-FFEE-4CB7-97F0-FCADFAEDF4DF}"/>
              </a:ext>
            </a:extLst>
          </p:cNvPr>
          <p:cNvSpPr/>
          <p:nvPr/>
        </p:nvSpPr>
        <p:spPr>
          <a:xfrm>
            <a:off x="4769672" y="2457911"/>
            <a:ext cx="2778656" cy="436608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  <a:gd name="connsiteX0" fmla="*/ 0 w 7357875"/>
              <a:gd name="connsiteY0" fmla="*/ 481055 h 481977"/>
              <a:gd name="connsiteX1" fmla="*/ 8345 w 7357875"/>
              <a:gd name="connsiteY1" fmla="*/ 0 h 481977"/>
              <a:gd name="connsiteX2" fmla="*/ 7355564 w 7357875"/>
              <a:gd name="connsiteY2" fmla="*/ 8011 h 481977"/>
              <a:gd name="connsiteX3" fmla="*/ 7357875 w 7357875"/>
              <a:gd name="connsiteY3" fmla="*/ 481977 h 481977"/>
              <a:gd name="connsiteX4" fmla="*/ 0 w 7357875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7875" h="481977">
                <a:moveTo>
                  <a:pt x="0" y="481055"/>
                </a:moveTo>
                <a:lnTo>
                  <a:pt x="8345" y="0"/>
                </a:lnTo>
                <a:lnTo>
                  <a:pt x="7355564" y="8011"/>
                </a:lnTo>
                <a:cubicBezTo>
                  <a:pt x="7356334" y="166000"/>
                  <a:pt x="7357105" y="323988"/>
                  <a:pt x="7357875" y="481977"/>
                </a:cubicBez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1600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Общий объем поддержки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BD4C9723-9305-4DE9-A4AA-B26A55DB13FF}"/>
              </a:ext>
            </a:extLst>
          </p:cNvPr>
          <p:cNvGrpSpPr/>
          <p:nvPr/>
        </p:nvGrpSpPr>
        <p:grpSpPr>
          <a:xfrm>
            <a:off x="7549743" y="2503580"/>
            <a:ext cx="1774784" cy="523220"/>
            <a:chOff x="7786370" y="2928716"/>
            <a:chExt cx="1861662" cy="52322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0867B54-B7CB-4F20-BA3D-78786DEF2E89}"/>
                </a:ext>
              </a:extLst>
            </p:cNvPr>
            <p:cNvSpPr txBox="1"/>
            <p:nvPr/>
          </p:nvSpPr>
          <p:spPr>
            <a:xfrm>
              <a:off x="7786370" y="2928716"/>
              <a:ext cx="11715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Black" panose="02000503030000020004" pitchFamily="2" charset="0"/>
                </a:rPr>
                <a:t>28,8</a:t>
              </a:r>
              <a:endParaRPr lang="ru-RU" sz="28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503D1A3-FCA2-4732-BA6A-8E096F4D7C2E}"/>
                </a:ext>
              </a:extLst>
            </p:cNvPr>
            <p:cNvSpPr txBox="1"/>
            <p:nvPr/>
          </p:nvSpPr>
          <p:spPr>
            <a:xfrm>
              <a:off x="8310495" y="3079927"/>
              <a:ext cx="13375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Thin" panose="02000506000000020004" pitchFamily="2" charset="0"/>
                </a:rPr>
                <a:t>МЛН. </a:t>
              </a:r>
              <a:r>
                <a:rPr lang="ru-RU" sz="12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Thin" panose="02000506000000020004" pitchFamily="2" charset="0"/>
                </a:rPr>
                <a:t>РУБ.</a:t>
              </a:r>
            </a:p>
          </p:txBody>
        </p:sp>
      </p:grp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xmlns="" id="{1B62AB18-85D4-4589-A804-DC29694D3786}"/>
              </a:ext>
            </a:extLst>
          </p:cNvPr>
          <p:cNvSpPr/>
          <p:nvPr/>
        </p:nvSpPr>
        <p:spPr>
          <a:xfrm rot="5400000">
            <a:off x="4286886" y="2425822"/>
            <a:ext cx="368834" cy="433013"/>
          </a:xfrm>
          <a:prstGeom prst="triangle">
            <a:avLst/>
          </a:prstGeom>
          <a:solidFill>
            <a:schemeClr val="bg1"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defTabSz="542925"/>
            <a:endParaRPr lang="ru-RU" sz="1600" spc="13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51" name="Параллелограмм 5">
            <a:extLst>
              <a:ext uri="{FF2B5EF4-FFF2-40B4-BE49-F238E27FC236}">
                <a16:creationId xmlns:a16="http://schemas.microsoft.com/office/drawing/2014/main" xmlns="" id="{D03AF811-FFEE-4CB7-97F0-FCADFAEDF4DF}"/>
              </a:ext>
            </a:extLst>
          </p:cNvPr>
          <p:cNvSpPr/>
          <p:nvPr/>
        </p:nvSpPr>
        <p:spPr>
          <a:xfrm>
            <a:off x="4867795" y="4312275"/>
            <a:ext cx="2778656" cy="521954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  <a:gd name="connsiteX0" fmla="*/ 0 w 7357875"/>
              <a:gd name="connsiteY0" fmla="*/ 481055 h 481977"/>
              <a:gd name="connsiteX1" fmla="*/ 8345 w 7357875"/>
              <a:gd name="connsiteY1" fmla="*/ 0 h 481977"/>
              <a:gd name="connsiteX2" fmla="*/ 7355564 w 7357875"/>
              <a:gd name="connsiteY2" fmla="*/ 8011 h 481977"/>
              <a:gd name="connsiteX3" fmla="*/ 7357875 w 7357875"/>
              <a:gd name="connsiteY3" fmla="*/ 481977 h 481977"/>
              <a:gd name="connsiteX4" fmla="*/ 0 w 7357875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7875" h="481977">
                <a:moveTo>
                  <a:pt x="0" y="481055"/>
                </a:moveTo>
                <a:lnTo>
                  <a:pt x="8345" y="0"/>
                </a:lnTo>
                <a:lnTo>
                  <a:pt x="7355564" y="8011"/>
                </a:lnTo>
                <a:cubicBezTo>
                  <a:pt x="7356334" y="166000"/>
                  <a:pt x="7357105" y="323988"/>
                  <a:pt x="7357875" y="481977"/>
                </a:cubicBez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1400" b="1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Общий объем поддержки</a:t>
            </a:r>
            <a:endParaRPr lang="ru-RU" sz="1400" b="1" spc="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BD4C9723-9305-4DE9-A4AA-B26A55DB13FF}"/>
              </a:ext>
            </a:extLst>
          </p:cNvPr>
          <p:cNvGrpSpPr/>
          <p:nvPr/>
        </p:nvGrpSpPr>
        <p:grpSpPr>
          <a:xfrm>
            <a:off x="7275223" y="4515966"/>
            <a:ext cx="1828867" cy="584775"/>
            <a:chOff x="7895942" y="3301865"/>
            <a:chExt cx="2075424" cy="58477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0867B54-B7CB-4F20-BA3D-78786DEF2E89}"/>
                </a:ext>
              </a:extLst>
            </p:cNvPr>
            <p:cNvSpPr txBox="1"/>
            <p:nvPr/>
          </p:nvSpPr>
          <p:spPr>
            <a:xfrm>
              <a:off x="7895942" y="3301865"/>
              <a:ext cx="14579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Black" panose="02000503030000020004" pitchFamily="2" charset="0"/>
                </a:rPr>
                <a:t>14,8</a:t>
              </a:r>
              <a:endParaRPr lang="ru-RU" sz="32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503D1A3-FCA2-4732-BA6A-8E096F4D7C2E}"/>
                </a:ext>
              </a:extLst>
            </p:cNvPr>
            <p:cNvSpPr txBox="1"/>
            <p:nvPr/>
          </p:nvSpPr>
          <p:spPr>
            <a:xfrm>
              <a:off x="8633827" y="3481628"/>
              <a:ext cx="13375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Thin" panose="02000506000000020004" pitchFamily="2" charset="0"/>
                </a:rPr>
                <a:t>МЛН </a:t>
              </a:r>
              <a:r>
                <a:rPr lang="ru-RU" sz="1200" dirty="0" smtClean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Thin" panose="02000506000000020004" pitchFamily="2" charset="0"/>
                </a:rPr>
                <a:t>.РУБ</a:t>
              </a:r>
              <a:r>
                <a:rPr lang="ru-RU" sz="12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Thin" panose="02000506000000020004" pitchFamily="2" charset="0"/>
                </a:rPr>
                <a:t>.</a:t>
              </a:r>
            </a:p>
          </p:txBody>
        </p:sp>
      </p:grp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xmlns="" id="{1B62AB18-85D4-4589-A804-DC29694D3786}"/>
              </a:ext>
            </a:extLst>
          </p:cNvPr>
          <p:cNvSpPr/>
          <p:nvPr/>
        </p:nvSpPr>
        <p:spPr>
          <a:xfrm rot="5400000">
            <a:off x="4278461" y="4328633"/>
            <a:ext cx="368834" cy="433013"/>
          </a:xfrm>
          <a:prstGeom prst="triangle">
            <a:avLst/>
          </a:prstGeom>
          <a:solidFill>
            <a:schemeClr val="bg1"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defTabSz="542925"/>
            <a:endParaRPr lang="ru-RU" sz="1600" spc="13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56" name="Параллелограмм 5">
            <a:extLst>
              <a:ext uri="{FF2B5EF4-FFF2-40B4-BE49-F238E27FC236}">
                <a16:creationId xmlns:a16="http://schemas.microsoft.com/office/drawing/2014/main" xmlns="" id="{752BA5F9-8528-40C9-8AAC-361B7D92FF87}"/>
              </a:ext>
            </a:extLst>
          </p:cNvPr>
          <p:cNvSpPr/>
          <p:nvPr/>
        </p:nvSpPr>
        <p:spPr>
          <a:xfrm>
            <a:off x="4233281" y="3127280"/>
            <a:ext cx="4329143" cy="995680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50" h="481977">
                <a:moveTo>
                  <a:pt x="0" y="481055"/>
                </a:moveTo>
                <a:lnTo>
                  <a:pt x="8345" y="0"/>
                </a:lnTo>
                <a:lnTo>
                  <a:pt x="7867650" y="0"/>
                </a:lnTo>
                <a:lnTo>
                  <a:pt x="7357875" y="481977"/>
                </a:ln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ru-RU" sz="16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Производство продукции глубокой переработки дикоросов (тонн)</a:t>
            </a:r>
            <a:endParaRPr lang="ru-RU" sz="1600" spc="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5943EC4F-D914-4150-9CB3-1B3D9A2F3849}"/>
              </a:ext>
            </a:extLst>
          </p:cNvPr>
          <p:cNvSpPr/>
          <p:nvPr/>
        </p:nvSpPr>
        <p:spPr>
          <a:xfrm>
            <a:off x="7697631" y="3365989"/>
            <a:ext cx="1294922" cy="117915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PF DinDisplay Pro Medium" panose="02000506000000020004" pitchFamily="2" charset="0"/>
              </a:rPr>
              <a:t>16,9</a:t>
            </a:r>
            <a:endParaRPr lang="ru-RU" sz="2000" b="1" dirty="0">
              <a:latin typeface="PF DinDisplay Pro Thin" panose="02000506000000020004" pitchFamily="2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51410"/>
            <a:ext cx="3696837" cy="24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50" grpId="0" animBg="1"/>
      <p:bldP spid="51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4267996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392782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683568" y="256951"/>
            <a:ext cx="7092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Малое и среднее предпринимательство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C9F233E3-C637-47AA-8C37-43D47CE83AF1}"/>
              </a:ext>
            </a:extLst>
          </p:cNvPr>
          <p:cNvCxnSpPr>
            <a:cxnSpLocks/>
          </p:cNvCxnSpPr>
          <p:nvPr/>
        </p:nvCxnSpPr>
        <p:spPr>
          <a:xfrm>
            <a:off x="910355" y="487784"/>
            <a:ext cx="8451572" cy="0"/>
          </a:xfrm>
          <a:prstGeom prst="line">
            <a:avLst/>
          </a:prstGeom>
          <a:ln w="9525" cap="rnd">
            <a:solidFill>
              <a:schemeClr val="bg1">
                <a:lumMod val="75000"/>
                <a:alpha val="61176"/>
              </a:schemeClr>
            </a:solidFill>
            <a:prstDash val="dash"/>
            <a:bevel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Параллелограмм 5">
            <a:extLst>
              <a:ext uri="{FF2B5EF4-FFF2-40B4-BE49-F238E27FC236}">
                <a16:creationId xmlns:a16="http://schemas.microsoft.com/office/drawing/2014/main" xmlns="" id="{752BA5F9-8528-40C9-8AAC-361B7D92FF87}"/>
              </a:ext>
            </a:extLst>
          </p:cNvPr>
          <p:cNvSpPr/>
          <p:nvPr/>
        </p:nvSpPr>
        <p:spPr>
          <a:xfrm>
            <a:off x="4229707" y="1319748"/>
            <a:ext cx="3944885" cy="1284511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50" h="481977">
                <a:moveTo>
                  <a:pt x="0" y="481055"/>
                </a:moveTo>
                <a:lnTo>
                  <a:pt x="8345" y="0"/>
                </a:lnTo>
                <a:lnTo>
                  <a:pt x="7867650" y="0"/>
                </a:lnTo>
                <a:lnTo>
                  <a:pt x="7357875" y="481977"/>
                </a:ln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ru-RU" sz="1600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Количество субъектов </a:t>
            </a:r>
            <a:endParaRPr lang="ru-RU" sz="1600" spc="13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  <a:p>
            <a:pPr marL="92075"/>
            <a:r>
              <a:rPr lang="ru-RU" sz="16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малого </a:t>
            </a:r>
            <a:r>
              <a:rPr lang="ru-RU" sz="1600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и среднего </a:t>
            </a:r>
            <a:r>
              <a:rPr lang="ru-RU" sz="16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предпринимательства, ед.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5943EC4F-D914-4150-9CB3-1B3D9A2F3849}"/>
              </a:ext>
            </a:extLst>
          </p:cNvPr>
          <p:cNvSpPr/>
          <p:nvPr/>
        </p:nvSpPr>
        <p:spPr>
          <a:xfrm>
            <a:off x="7423269" y="1236486"/>
            <a:ext cx="1502645" cy="145103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PF DinDisplay Pro Medium" panose="02000506000000020004" pitchFamily="2" charset="0"/>
              </a:rPr>
              <a:t>3 802</a:t>
            </a:r>
            <a:endParaRPr lang="ru-RU" b="1" dirty="0">
              <a:latin typeface="PF DinDisplay Pro Thin" panose="02000506000000020004" pitchFamily="2" charset="0"/>
            </a:endParaRPr>
          </a:p>
        </p:txBody>
      </p:sp>
      <p:sp>
        <p:nvSpPr>
          <p:cNvPr id="60" name="Параллелограмм 5">
            <a:extLst>
              <a:ext uri="{FF2B5EF4-FFF2-40B4-BE49-F238E27FC236}">
                <a16:creationId xmlns:a16="http://schemas.microsoft.com/office/drawing/2014/main" xmlns="" id="{D03AF811-FFEE-4CB7-97F0-FCADFAEDF4DF}"/>
              </a:ext>
            </a:extLst>
          </p:cNvPr>
          <p:cNvSpPr/>
          <p:nvPr/>
        </p:nvSpPr>
        <p:spPr>
          <a:xfrm>
            <a:off x="4647071" y="4360653"/>
            <a:ext cx="2778656" cy="436608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  <a:gd name="connsiteX0" fmla="*/ 0 w 7357875"/>
              <a:gd name="connsiteY0" fmla="*/ 481055 h 481977"/>
              <a:gd name="connsiteX1" fmla="*/ 8345 w 7357875"/>
              <a:gd name="connsiteY1" fmla="*/ 0 h 481977"/>
              <a:gd name="connsiteX2" fmla="*/ 7355564 w 7357875"/>
              <a:gd name="connsiteY2" fmla="*/ 8011 h 481977"/>
              <a:gd name="connsiteX3" fmla="*/ 7357875 w 7357875"/>
              <a:gd name="connsiteY3" fmla="*/ 481977 h 481977"/>
              <a:gd name="connsiteX4" fmla="*/ 0 w 7357875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7875" h="481977">
                <a:moveTo>
                  <a:pt x="0" y="481055"/>
                </a:moveTo>
                <a:lnTo>
                  <a:pt x="8345" y="0"/>
                </a:lnTo>
                <a:lnTo>
                  <a:pt x="7355564" y="8011"/>
                </a:lnTo>
                <a:cubicBezTo>
                  <a:pt x="7356334" y="166000"/>
                  <a:pt x="7357105" y="323988"/>
                  <a:pt x="7357875" y="481977"/>
                </a:cubicBez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ru-RU" sz="1600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Общий объем поддержки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BD4C9723-9305-4DE9-A4AA-B26A55DB13FF}"/>
              </a:ext>
            </a:extLst>
          </p:cNvPr>
          <p:cNvGrpSpPr/>
          <p:nvPr/>
        </p:nvGrpSpPr>
        <p:grpSpPr>
          <a:xfrm>
            <a:off x="7389729" y="4286569"/>
            <a:ext cx="1948824" cy="584775"/>
            <a:chOff x="7786370" y="2928716"/>
            <a:chExt cx="2044221" cy="58477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60867B54-B7CB-4F20-BA3D-78786DEF2E89}"/>
                </a:ext>
              </a:extLst>
            </p:cNvPr>
            <p:cNvSpPr txBox="1"/>
            <p:nvPr/>
          </p:nvSpPr>
          <p:spPr>
            <a:xfrm>
              <a:off x="7786370" y="2928716"/>
              <a:ext cx="117157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Black" panose="02000503030000020004" pitchFamily="2" charset="0"/>
                </a:rPr>
                <a:t>11,0</a:t>
              </a:r>
              <a:endParaRPr lang="ru-RU" sz="3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503D1A3-FCA2-4732-BA6A-8E096F4D7C2E}"/>
                </a:ext>
              </a:extLst>
            </p:cNvPr>
            <p:cNvSpPr txBox="1"/>
            <p:nvPr/>
          </p:nvSpPr>
          <p:spPr>
            <a:xfrm>
              <a:off x="8493054" y="3155120"/>
              <a:ext cx="13375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Thin" panose="02000506000000020004" pitchFamily="2" charset="0"/>
                </a:rPr>
                <a:t>МЛН. </a:t>
              </a:r>
              <a:r>
                <a:rPr lang="ru-RU" sz="14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PF DinDisplay Pro Thin" panose="02000506000000020004" pitchFamily="2" charset="0"/>
                </a:rPr>
                <a:t>РУБ.</a:t>
              </a:r>
            </a:p>
          </p:txBody>
        </p:sp>
      </p:grpSp>
      <p:sp>
        <p:nvSpPr>
          <p:cNvPr id="65" name="Равнобедренный треугольник 64">
            <a:extLst>
              <a:ext uri="{FF2B5EF4-FFF2-40B4-BE49-F238E27FC236}">
                <a16:creationId xmlns:a16="http://schemas.microsoft.com/office/drawing/2014/main" xmlns="" id="{1B62AB18-85D4-4589-A804-DC29694D3786}"/>
              </a:ext>
            </a:extLst>
          </p:cNvPr>
          <p:cNvSpPr/>
          <p:nvPr/>
        </p:nvSpPr>
        <p:spPr>
          <a:xfrm rot="5400000">
            <a:off x="4142260" y="4362451"/>
            <a:ext cx="368834" cy="433013"/>
          </a:xfrm>
          <a:prstGeom prst="triangle">
            <a:avLst/>
          </a:prstGeom>
          <a:solidFill>
            <a:schemeClr val="bg1"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defTabSz="542925"/>
            <a:endParaRPr lang="ru-RU" sz="1600" spc="13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00122"/>
            <a:ext cx="3518314" cy="2340542"/>
          </a:xfrm>
          <a:prstGeom prst="rect">
            <a:avLst/>
          </a:prstGeom>
        </p:spPr>
      </p:pic>
      <p:sp>
        <p:nvSpPr>
          <p:cNvPr id="67" name="Параллелограмм 5">
            <a:extLst>
              <a:ext uri="{FF2B5EF4-FFF2-40B4-BE49-F238E27FC236}">
                <a16:creationId xmlns:a16="http://schemas.microsoft.com/office/drawing/2014/main" xmlns="" id="{752BA5F9-8528-40C9-8AAC-361B7D92FF87}"/>
              </a:ext>
            </a:extLst>
          </p:cNvPr>
          <p:cNvSpPr/>
          <p:nvPr/>
        </p:nvSpPr>
        <p:spPr>
          <a:xfrm>
            <a:off x="4229707" y="2813286"/>
            <a:ext cx="3944885" cy="1284511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50" h="481977">
                <a:moveTo>
                  <a:pt x="0" y="481055"/>
                </a:moveTo>
                <a:lnTo>
                  <a:pt x="8345" y="0"/>
                </a:lnTo>
                <a:lnTo>
                  <a:pt x="7867650" y="0"/>
                </a:lnTo>
                <a:lnTo>
                  <a:pt x="7357875" y="481977"/>
                </a:ln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ru-RU" sz="16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Занято в сфере, чел.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5943EC4F-D914-4150-9CB3-1B3D9A2F3849}"/>
              </a:ext>
            </a:extLst>
          </p:cNvPr>
          <p:cNvSpPr/>
          <p:nvPr/>
        </p:nvSpPr>
        <p:spPr>
          <a:xfrm>
            <a:off x="7423269" y="2730024"/>
            <a:ext cx="1502645" cy="145103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PF DinDisplay Pro Medium" panose="02000506000000020004" pitchFamily="2" charset="0"/>
              </a:rPr>
              <a:t>25 966</a:t>
            </a:r>
            <a:endParaRPr lang="ru-RU" b="1" dirty="0">
              <a:latin typeface="PF DinDisplay Pro Thi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0" grpId="0" animBg="1"/>
      <p:bldP spid="65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58500904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" y="229625"/>
            <a:ext cx="1634285" cy="1331695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316516" y="339502"/>
            <a:ext cx="68762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Реализованные предпринимательские проекты</a:t>
            </a:r>
            <a:endParaRPr lang="ru-RU" sz="2600" dirty="0">
              <a:ln w="10541" cmpd="sng">
                <a:noFill/>
                <a:prstDash val="solid"/>
              </a:ln>
              <a:solidFill>
                <a:srgbClr val="0A741C"/>
              </a:solidFill>
              <a:effectLst>
                <a:glow>
                  <a:schemeClr val="bg1">
                    <a:alpha val="95000"/>
                  </a:schemeClr>
                </a:glow>
              </a:effectLst>
              <a:latin typeface="Bahnschrift SemiLight Condense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ru-RU" sz="2600" dirty="0">
              <a:ln w="10541" cmpd="sng">
                <a:noFill/>
                <a:prstDash val="solid"/>
              </a:ln>
              <a:solidFill>
                <a:srgbClr val="0A741C"/>
              </a:solidFill>
              <a:effectLst>
                <a:glow>
                  <a:schemeClr val="bg1">
                    <a:alpha val="95000"/>
                  </a:schemeClr>
                </a:glow>
              </a:effectLst>
              <a:latin typeface="Bahnschrift SemiLight Condensed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C9F233E3-C637-47AA-8C37-43D47CE83AF1}"/>
              </a:ext>
            </a:extLst>
          </p:cNvPr>
          <p:cNvCxnSpPr>
            <a:cxnSpLocks/>
          </p:cNvCxnSpPr>
          <p:nvPr/>
        </p:nvCxnSpPr>
        <p:spPr>
          <a:xfrm>
            <a:off x="811796" y="487784"/>
            <a:ext cx="8451572" cy="0"/>
          </a:xfrm>
          <a:prstGeom prst="line">
            <a:avLst/>
          </a:prstGeom>
          <a:ln w="9525" cap="rnd">
            <a:solidFill>
              <a:schemeClr val="bg1">
                <a:lumMod val="75000"/>
                <a:alpha val="61176"/>
              </a:schemeClr>
            </a:solidFill>
            <a:prstDash val="dash"/>
            <a:bevel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503D1A3-FCA2-4732-BA6A-8E096F4D7C2E}"/>
              </a:ext>
            </a:extLst>
          </p:cNvPr>
          <p:cNvSpPr txBox="1"/>
          <p:nvPr/>
        </p:nvSpPr>
        <p:spPr>
          <a:xfrm>
            <a:off x="8901896" y="4197393"/>
            <a:ext cx="1204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F DinDisplay Pro Thin" panose="02000506000000020004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13751"/>
            <a:ext cx="3677433" cy="2452819"/>
          </a:xfrm>
          <a:prstGeom prst="rect">
            <a:avLst/>
          </a:prstGeom>
        </p:spPr>
      </p:pic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xmlns="" id="{1B62AB18-85D4-4589-A804-DC29694D3786}"/>
              </a:ext>
            </a:extLst>
          </p:cNvPr>
          <p:cNvSpPr/>
          <p:nvPr/>
        </p:nvSpPr>
        <p:spPr>
          <a:xfrm rot="5400000">
            <a:off x="4443932" y="2683677"/>
            <a:ext cx="368834" cy="433013"/>
          </a:xfrm>
          <a:prstGeom prst="triangle">
            <a:avLst/>
          </a:prstGeom>
          <a:solidFill>
            <a:schemeClr val="bg1"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defTabSz="542925"/>
            <a:endParaRPr lang="ru-RU" sz="1600" spc="13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51" name="Параллелограмм 5">
            <a:extLst>
              <a:ext uri="{FF2B5EF4-FFF2-40B4-BE49-F238E27FC236}">
                <a16:creationId xmlns:a16="http://schemas.microsoft.com/office/drawing/2014/main" xmlns="" id="{752BA5F9-8528-40C9-8AAC-361B7D92FF87}"/>
              </a:ext>
            </a:extLst>
          </p:cNvPr>
          <p:cNvSpPr/>
          <p:nvPr/>
        </p:nvSpPr>
        <p:spPr>
          <a:xfrm>
            <a:off x="4399142" y="1425930"/>
            <a:ext cx="4080820" cy="1035266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50" h="481977">
                <a:moveTo>
                  <a:pt x="0" y="481055"/>
                </a:moveTo>
                <a:lnTo>
                  <a:pt x="8345" y="0"/>
                </a:lnTo>
                <a:lnTo>
                  <a:pt x="7867650" y="0"/>
                </a:lnTo>
                <a:lnTo>
                  <a:pt x="7357875" y="481977"/>
                </a:ln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ru-RU" sz="1600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И</a:t>
            </a:r>
            <a:r>
              <a:rPr lang="ru-RU" sz="16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нвестиционных </a:t>
            </a:r>
            <a:r>
              <a:rPr lang="ru-RU" sz="16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проектов, ед.</a:t>
            </a:r>
            <a:endParaRPr lang="ru-RU" sz="1600" spc="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5943EC4F-D914-4150-9CB3-1B3D9A2F3849}"/>
              </a:ext>
            </a:extLst>
          </p:cNvPr>
          <p:cNvSpPr/>
          <p:nvPr/>
        </p:nvSpPr>
        <p:spPr>
          <a:xfrm>
            <a:off x="7636448" y="1345330"/>
            <a:ext cx="1209907" cy="119646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PF DinDisplay Pro Thin" panose="02000506000000020004" pitchFamily="2" charset="0"/>
              </a:rPr>
              <a:t>27</a:t>
            </a:r>
            <a:endParaRPr lang="ru-RU" sz="3200" b="1" dirty="0">
              <a:latin typeface="PF DinDisplay Pro Thin" panose="02000506000000020004" pitchFamily="2" charset="0"/>
            </a:endParaRPr>
          </a:p>
        </p:txBody>
      </p:sp>
      <p:sp>
        <p:nvSpPr>
          <p:cNvPr id="53" name="Параллелограмм 5">
            <a:extLst>
              <a:ext uri="{FF2B5EF4-FFF2-40B4-BE49-F238E27FC236}">
                <a16:creationId xmlns:a16="http://schemas.microsoft.com/office/drawing/2014/main" xmlns="" id="{752BA5F9-8528-40C9-8AAC-361B7D92FF87}"/>
              </a:ext>
            </a:extLst>
          </p:cNvPr>
          <p:cNvSpPr/>
          <p:nvPr/>
        </p:nvSpPr>
        <p:spPr>
          <a:xfrm>
            <a:off x="4841909" y="2722527"/>
            <a:ext cx="4080820" cy="1035266"/>
          </a:xfrm>
          <a:custGeom>
            <a:avLst/>
            <a:gdLst>
              <a:gd name="connsiteX0" fmla="*/ 0 w 7981950"/>
              <a:gd name="connsiteY0" fmla="*/ 490580 h 490580"/>
              <a:gd name="connsiteX1" fmla="*/ 122645 w 7981950"/>
              <a:gd name="connsiteY1" fmla="*/ 0 h 490580"/>
              <a:gd name="connsiteX2" fmla="*/ 7981950 w 7981950"/>
              <a:gd name="connsiteY2" fmla="*/ 0 h 490580"/>
              <a:gd name="connsiteX3" fmla="*/ 7859305 w 7981950"/>
              <a:gd name="connsiteY3" fmla="*/ 490580 h 490580"/>
              <a:gd name="connsiteX4" fmla="*/ 0 w 7981950"/>
              <a:gd name="connsiteY4" fmla="*/ 490580 h 490580"/>
              <a:gd name="connsiteX0" fmla="*/ 0 w 7867650"/>
              <a:gd name="connsiteY0" fmla="*/ 481055 h 490580"/>
              <a:gd name="connsiteX1" fmla="*/ 8345 w 7867650"/>
              <a:gd name="connsiteY1" fmla="*/ 0 h 490580"/>
              <a:gd name="connsiteX2" fmla="*/ 7867650 w 7867650"/>
              <a:gd name="connsiteY2" fmla="*/ 0 h 490580"/>
              <a:gd name="connsiteX3" fmla="*/ 7745005 w 7867650"/>
              <a:gd name="connsiteY3" fmla="*/ 490580 h 490580"/>
              <a:gd name="connsiteX4" fmla="*/ 0 w 7867650"/>
              <a:gd name="connsiteY4" fmla="*/ 481055 h 490580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606038 w 7867650"/>
              <a:gd name="connsiteY3" fmla="*/ 481977 h 481977"/>
              <a:gd name="connsiteX4" fmla="*/ 0 w 7867650"/>
              <a:gd name="connsiteY4" fmla="*/ 481055 h 481977"/>
              <a:gd name="connsiteX0" fmla="*/ 0 w 7867650"/>
              <a:gd name="connsiteY0" fmla="*/ 481055 h 481977"/>
              <a:gd name="connsiteX1" fmla="*/ 8345 w 7867650"/>
              <a:gd name="connsiteY1" fmla="*/ 0 h 481977"/>
              <a:gd name="connsiteX2" fmla="*/ 7867650 w 7867650"/>
              <a:gd name="connsiteY2" fmla="*/ 0 h 481977"/>
              <a:gd name="connsiteX3" fmla="*/ 7357875 w 7867650"/>
              <a:gd name="connsiteY3" fmla="*/ 481977 h 481977"/>
              <a:gd name="connsiteX4" fmla="*/ 0 w 7867650"/>
              <a:gd name="connsiteY4" fmla="*/ 481055 h 48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50" h="481977">
                <a:moveTo>
                  <a:pt x="0" y="481055"/>
                </a:moveTo>
                <a:lnTo>
                  <a:pt x="8345" y="0"/>
                </a:lnTo>
                <a:lnTo>
                  <a:pt x="7867650" y="0"/>
                </a:lnTo>
                <a:lnTo>
                  <a:pt x="7357875" y="481977"/>
                </a:lnTo>
                <a:lnTo>
                  <a:pt x="0" y="481055"/>
                </a:lnTo>
                <a:close/>
              </a:path>
            </a:pathLst>
          </a:custGeom>
          <a:solidFill>
            <a:srgbClr val="4472C4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ru-RU" sz="16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Thin" panose="02000506000000020004" pitchFamily="2" charset="0"/>
              </a:rPr>
              <a:t>Открытие Цеха </a:t>
            </a:r>
            <a:r>
              <a:rPr lang="ru-RU" sz="1600" dirty="0" smtClean="0"/>
              <a:t>по </a:t>
            </a:r>
            <a:r>
              <a:rPr lang="ru-RU" sz="1600" dirty="0"/>
              <a:t>переработке </a:t>
            </a:r>
            <a:r>
              <a:rPr lang="ru-RU" sz="1600" dirty="0" smtClean="0"/>
              <a:t>дикоросов</a:t>
            </a:r>
            <a:endParaRPr lang="ru-RU" sz="1600" spc="1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Thin" panose="0200050600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0867B54-B7CB-4F20-BA3D-78786DEF2E89}"/>
              </a:ext>
            </a:extLst>
          </p:cNvPr>
          <p:cNvSpPr txBox="1"/>
          <p:nvPr/>
        </p:nvSpPr>
        <p:spPr>
          <a:xfrm>
            <a:off x="7035408" y="3427952"/>
            <a:ext cx="18664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F DinDisplay Pro Black" panose="02000503030000020004" pitchFamily="2" charset="0"/>
              </a:rPr>
              <a:t>442,2</a:t>
            </a:r>
            <a:endParaRPr lang="ru-RU" sz="3600" dirty="0" smtClean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F DinDisplay Pro Black" panose="02000503030000020004" pitchFamily="2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F DinDisplay Pro Black" panose="02000503030000020004" pitchFamily="2" charset="0"/>
              </a:rPr>
              <a:t>кв.м</a:t>
            </a:r>
            <a:r>
              <a:rPr lang="ru-RU" sz="20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F DinDisplay Pro Black" panose="02000503030000020004" pitchFamily="2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62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9862528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" y="5953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/>
          <a:stretch/>
        </p:blipFill>
        <p:spPr>
          <a:xfrm>
            <a:off x="2369014" y="1547870"/>
            <a:ext cx="1280592" cy="1681573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r="14297"/>
          <a:stretch/>
        </p:blipFill>
        <p:spPr>
          <a:xfrm>
            <a:off x="696736" y="1547872"/>
            <a:ext cx="1512168" cy="168991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1" name="Picture 2" descr="https://sun9-56.userapi.com/impf/c840634/v840634730/787b2/NIp8f0p-h0A.jpg?size=2560x1659&amp;quality=96&amp;sign=35755ef846778e491f1773d73049b432&amp;type=albu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65" y="3698617"/>
            <a:ext cx="2178760" cy="12282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0433" r="25352" b="9654"/>
          <a:stretch/>
        </p:blipFill>
        <p:spPr>
          <a:xfrm>
            <a:off x="696736" y="3698617"/>
            <a:ext cx="1059190" cy="1243795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sp>
        <p:nvSpPr>
          <p:cNvPr id="8" name="AutoShape 2" descr="main imag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PetrovaED\Desktop\Vuw3v1X0Mqw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1"/>
          <a:stretch/>
        </p:blipFill>
        <p:spPr bwMode="auto">
          <a:xfrm>
            <a:off x="7270313" y="1535013"/>
            <a:ext cx="1680843" cy="1694430"/>
          </a:xfrm>
          <a:prstGeom prst="rect">
            <a:avLst/>
          </a:prstGeom>
          <a:noFill/>
          <a:ln w="190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31" y="3661112"/>
            <a:ext cx="1881348" cy="1281300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6"/>
          <a:stretch/>
        </p:blipFill>
        <p:spPr>
          <a:xfrm>
            <a:off x="6226970" y="3662544"/>
            <a:ext cx="2490608" cy="1264305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2" t="29191" r="28783" b="19432"/>
          <a:stretch/>
        </p:blipFill>
        <p:spPr bwMode="auto">
          <a:xfrm>
            <a:off x="3934136" y="1530155"/>
            <a:ext cx="3143976" cy="168157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32895" y="3354767"/>
            <a:ext cx="2252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Сувенирная фабрика «</a:t>
            </a:r>
            <a:r>
              <a:rPr lang="ru-RU" sz="1400" dirty="0" err="1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Югорочка</a:t>
            </a:r>
            <a:r>
              <a:rPr lang="ru-RU" sz="14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»</a:t>
            </a:r>
            <a:endParaRPr lang="ru-RU" sz="14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0032" y="1183370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ООО СПСК «Ханты-Мансийский»</a:t>
            </a:r>
            <a:endParaRPr lang="ru-RU" sz="14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98985" y="1240093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ООО «Югра Сталь»</a:t>
            </a:r>
            <a:endParaRPr lang="ru-RU" sz="14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586" y="3322558"/>
            <a:ext cx="335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Гастроферма</a:t>
            </a:r>
            <a:r>
              <a:rPr lang="ru-RU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 «</a:t>
            </a:r>
            <a:r>
              <a:rPr lang="ru-RU" sz="1600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Le</a:t>
            </a:r>
            <a:r>
              <a:rPr lang="ru-RU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Rediska</a:t>
            </a:r>
            <a:r>
              <a:rPr lang="ru-RU" sz="1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504" y="1152593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Арт галерея </a:t>
            </a:r>
            <a:r>
              <a:rPr lang="en-US" sz="16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Hwan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5078" y="64510"/>
            <a:ext cx="55178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Реализованные предпринимательские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1243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1203443"/>
              </p:ext>
            </p:extLst>
          </p:nvPr>
        </p:nvGraphicFramePr>
        <p:xfrm>
          <a:off x="7392" y="0"/>
          <a:ext cx="9144000" cy="5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PetrovaED\Desktop\yDF8kVzm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8848"/>
            <a:ext cx="1634285" cy="12430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A7C148F-4776-45E4-B996-97D203F7201B}"/>
              </a:ext>
            </a:extLst>
          </p:cNvPr>
          <p:cNvGrpSpPr/>
          <p:nvPr/>
        </p:nvGrpSpPr>
        <p:grpSpPr>
          <a:xfrm>
            <a:off x="-108519" y="4515966"/>
            <a:ext cx="9144001" cy="664020"/>
            <a:chOff x="0" y="6342662"/>
            <a:chExt cx="8659478" cy="563986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0E51D7F-6482-4093-844F-FA1FD8C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6342664"/>
              <a:ext cx="3379715" cy="56398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4E9F55A-75BA-4FD5-9EAC-A21F1394F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2168" y="6342664"/>
              <a:ext cx="2786171" cy="5639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E7EC90-FAE5-4437-89D8-8714FBAA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98594" y="6342662"/>
              <a:ext cx="2760884" cy="563984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2195736" y="215030"/>
            <a:ext cx="65743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n w="10541" cmpd="sng">
                  <a:noFill/>
                  <a:prstDash val="solid"/>
                </a:ln>
                <a:solidFill>
                  <a:srgbClr val="0A741C"/>
                </a:solidFill>
                <a:effectLst>
                  <a:glow>
                    <a:schemeClr val="bg1">
                      <a:alpha val="95000"/>
                    </a:schemeClr>
                  </a:glow>
                </a:effectLst>
                <a:latin typeface="Bahnschrift SemiLight Condensed" panose="020B0502040204020203" pitchFamily="34" charset="0"/>
                <a:cs typeface="Arial" panose="020B0604020202020204" pitchFamily="34" charset="0"/>
              </a:rPr>
              <a:t>Результаты муниципальной практики</a:t>
            </a:r>
            <a:endParaRPr lang="ru-RU" sz="2600" dirty="0">
              <a:ln w="10541" cmpd="sng">
                <a:noFill/>
                <a:prstDash val="solid"/>
              </a:ln>
              <a:solidFill>
                <a:srgbClr val="0A741C"/>
              </a:solidFill>
              <a:effectLst>
                <a:glow>
                  <a:schemeClr val="bg1">
                    <a:alpha val="95000"/>
                  </a:schemeClr>
                </a:glow>
              </a:effectLst>
              <a:latin typeface="Bahnschrift SemiLigh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5807" y="1302304"/>
            <a:ext cx="513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Ежегодное увеличение численности занятых в малом и среднем предпринимательстве в среднем на 11% 2. Увеличение численности </a:t>
            </a:r>
            <a:r>
              <a:rPr lang="ru-RU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самозанятых</a:t>
            </a:r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граждан в 1,7 раза за год</a:t>
            </a:r>
          </a:p>
          <a:p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4598" y="2382364"/>
            <a:ext cx="3555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В течение года открыто 74 новых объекта  </a:t>
            </a:r>
            <a:endParaRPr lang="ru-RU" dirty="0" smtClean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предпринимательской </a:t>
            </a:r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деятельности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95807" y="3259799"/>
            <a:ext cx="622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В течение </a:t>
            </a:r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года создано 219 новых рабочих </a:t>
            </a:r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мест</a:t>
            </a:r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932209" y="2349397"/>
            <a:ext cx="554048" cy="588314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84183" y="2382364"/>
            <a:ext cx="355965" cy="4054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32209" y="1381501"/>
            <a:ext cx="554048" cy="588314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84183" y="1414468"/>
            <a:ext cx="355965" cy="4054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06626" y="3134919"/>
            <a:ext cx="554048" cy="588314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958600" y="3167886"/>
            <a:ext cx="355965" cy="4054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879040" y="3891029"/>
            <a:ext cx="554048" cy="588314"/>
          </a:xfrm>
          <a:prstGeom prst="ellipse">
            <a:avLst/>
          </a:prstGeom>
          <a:solidFill>
            <a:srgbClr val="92D05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31014" y="3923996"/>
            <a:ext cx="355965" cy="4054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555776" y="4029984"/>
            <a:ext cx="622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Уровень зарегистрированной безработицы снизился на 0,07%</a:t>
            </a:r>
          </a:p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(с 0,26% до 0,19%).</a:t>
            </a:r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304</Words>
  <Application>Microsoft Office PowerPoint</Application>
  <PresentationFormat>Экран (16:9)</PresentationFormat>
  <Paragraphs>96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Петрова Екатерина Дмитриевна</dc:creator>
  <cp:lastModifiedBy>Петрова Екатерина Дмитриевна</cp:lastModifiedBy>
  <cp:revision>52</cp:revision>
  <dcterms:created xsi:type="dcterms:W3CDTF">2023-05-30T08:55:12Z</dcterms:created>
  <dcterms:modified xsi:type="dcterms:W3CDTF">2023-05-31T10:26:04Z</dcterms:modified>
</cp:coreProperties>
</file>