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2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4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851" r:id="rId15"/>
  </p:sldMasterIdLst>
  <p:notesMasterIdLst>
    <p:notesMasterId r:id="rId17"/>
  </p:notesMasterIdLst>
  <p:sldIdLst>
    <p:sldId id="453" r:id="rId16"/>
  </p:sldIdLst>
  <p:sldSz cx="9144000" cy="5143500" type="screen16x9"/>
  <p:notesSz cx="6797675" cy="9926638"/>
  <p:defaultTextStyle>
    <a:defPPr>
      <a:defRPr lang="en-US"/>
    </a:defPPr>
    <a:lvl1pPr marL="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2D2D"/>
    <a:srgbClr val="FFC5C5"/>
    <a:srgbClr val="99CCFF"/>
    <a:srgbClr val="CCCCFF"/>
    <a:srgbClr val="99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86935" autoAdjust="0"/>
  </p:normalViewPr>
  <p:slideViewPr>
    <p:cSldViewPr snapToGrid="0" snapToObjects="1">
      <p:cViewPr varScale="1">
        <p:scale>
          <a:sx n="156" d="100"/>
          <a:sy n="156" d="100"/>
        </p:scale>
        <p:origin x="-474" y="-90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7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62"/>
            <a:ext cx="5438140" cy="4466987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90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90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4815025"/>
            <a:ext cx="3049347" cy="129957"/>
          </a:xfrm>
          <a:prstGeom prst="rect">
            <a:avLst/>
          </a:prstGeom>
          <a:noFill/>
        </p:spPr>
        <p:txBody>
          <a:bodyPr lIns="52501" tIns="26250" rIns="52501" bIns="2625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4815026"/>
            <a:ext cx="3049347" cy="116735"/>
          </a:xfrm>
          <a:prstGeom prst="rect">
            <a:avLst/>
          </a:prstGeom>
          <a:noFill/>
        </p:spPr>
        <p:txBody>
          <a:bodyPr lIns="39407" tIns="19703" rIns="39407" bIns="1970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4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199624" indent="-199624">
              <a:defRPr sz="1900"/>
            </a:lvl1pPr>
            <a:lvl2pPr marL="427492" indent="-163157">
              <a:defRPr sz="1900"/>
            </a:lvl2pPr>
            <a:lvl3pPr marL="656286" indent="-164983">
              <a:defRPr sz="1900"/>
            </a:lvl3pPr>
            <a:lvl4pPr marL="855912" indent="-133081">
              <a:defRPr sz="1900"/>
            </a:lvl4pPr>
            <a:lvl5pPr marL="1050065" indent="-128524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5010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5010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51"/>
            <a:ext cx="708025" cy="275035"/>
          </a:xfrm>
        </p:spPr>
        <p:txBody>
          <a:bodyPr lIns="59918" tIns="29959" rIns="59918" bIns="29959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670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7844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81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4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7648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20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897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283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974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394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321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790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72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  <p:sldLayoutId id="2147483866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  <p:sldLayoutId id="2147483867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868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  <p:sldLayoutId id="2147483865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  <p:sldLayoutId id="2147483869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  <p:sldLayoutId id="2147483870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871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2000"/>
                    </a14:imgEffect>
                  </a14:imgLayer>
                </a14:imgProps>
              </a:ext>
            </a:extLst>
          </a:blip>
          <a:srcRect l="21561" t="28262" r="57565" b="15213"/>
          <a:stretch>
            <a:fillRect/>
          </a:stretch>
        </p:blipFill>
        <p:spPr bwMode="auto">
          <a:xfrm>
            <a:off x="8246552" y="0"/>
            <a:ext cx="897448" cy="110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75166"/>
              </p:ext>
            </p:extLst>
          </p:nvPr>
        </p:nvGraphicFramePr>
        <p:xfrm>
          <a:off x="237744" y="381297"/>
          <a:ext cx="8060222" cy="4564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5635"/>
                <a:gridCol w="2061923"/>
                <a:gridCol w="1740353"/>
                <a:gridCol w="1812311"/>
              </a:tblGrid>
              <a:tr h="1871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 Нарушения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допущенные 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организациями 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 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индивидуальными предпринимателями 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4483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Ответственность за допущенные нарушения 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831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Для организаций 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Для должностных лиц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Для предпринимателей</a:t>
                      </a:r>
                      <a:endParaRPr lang="ru-RU" sz="1100" b="1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39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Неприменение 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ККТ (ч. 2 ст. 14.5 КоАП РФ)</a:t>
                      </a:r>
                      <a:endParaRPr lang="ru-RU" sz="13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штраф в сумме 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75 до 100% суммы расчета, но не менее 30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штраф в сумме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25 до 50% суммы расчета, но не менее 10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штраф в сумме 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25 до 50% суммы расчета, но не менее 10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8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Повторное не применение ККТ (если сумма расчетов без кассовых чеков составила 1 млн. руб. и более) (ч. 3 ст. 14.5 КоАП РФ)</a:t>
                      </a:r>
                      <a:endParaRPr lang="ru-RU" sz="13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Приостановка деятельности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на срок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до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90 суток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Дисквалификация </a:t>
                      </a: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на срок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1 до 2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лет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Приостановка </a:t>
                      </a: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деятельности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на срок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до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90 суток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0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Применение ККТ, не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отвечающей 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требованиям Федерального закона №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54-ФЗ, или нарушение правил 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регистрации (сроки, порядок) (ч. 4 ст. 14.5 КоАП РФ)</a:t>
                      </a:r>
                      <a:endParaRPr lang="ru-RU" sz="13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денежные санкции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5  до 10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</a:t>
                      </a: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или денежные санкции 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1,5 до 3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</a:t>
                      </a: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или денежные санкции 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1,5 до 3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0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Не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предоставление 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 требованию инспекции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документов для проверки (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ч. 5 ст. 14.5 КоАП РФ)</a:t>
                      </a:r>
                      <a:endParaRPr lang="ru-RU" sz="13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</a:t>
                      </a: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или денежные санкции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5 до 10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штраф в размере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1,5 до 3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штраф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размере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от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1,5 до 3 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1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Не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выдача 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покупателю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чека 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или </a:t>
                      </a:r>
                      <a:r>
                        <a:rPr lang="ru-RU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бланка 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строгой отчетности (ч. 6 ст. 14.5 КоАП РФ)</a:t>
                      </a:r>
                      <a:endParaRPr lang="ru-RU" sz="1300" b="0" baseline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5421" marR="25421" marT="526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денежные санкции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сумме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10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денежные санкции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сумме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25421" marT="526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Предупреждение или денежные санкции </a:t>
                      </a:r>
                      <a:r>
                        <a:rPr lang="ru-RU" sz="13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в сумме </a:t>
                      </a:r>
                      <a:r>
                        <a:rPr lang="ru-RU" sz="13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ru-RU" sz="1300" b="1" kern="1200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тыс. руб.</a:t>
                      </a:r>
                      <a:endParaRPr lang="ru-RU" sz="1300" b="1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182883" y="207796"/>
            <a:ext cx="8821873" cy="20268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Narrow" pitchFamily="34" charset="0"/>
              </a:rPr>
              <a:t>Ответственность  за нарушения законодательства о применении ККТ</a:t>
            </a:r>
            <a:br>
              <a:rPr lang="ru-RU" sz="1800" dirty="0" smtClean="0">
                <a:latin typeface="Arial Narrow" pitchFamily="34" charset="0"/>
              </a:rPr>
            </a:br>
            <a:endParaRPr lang="ru-RU" sz="1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2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22941</TotalTime>
  <Words>281</Words>
  <Application>Microsoft Office PowerPoint</Application>
  <PresentationFormat>Экран (16:9)</PresentationFormat>
  <Paragraphs>26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</vt:i4>
      </vt:variant>
    </vt:vector>
  </HeadingPairs>
  <TitlesOfParts>
    <vt:vector size="16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2_Концепция АСК НДС2 Кас (1)</vt:lpstr>
      <vt:lpstr>Ответственность  за нарушения законодательства о применении ККТ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Шелемехов Сергей Александрович</cp:lastModifiedBy>
  <cp:revision>976</cp:revision>
  <cp:lastPrinted>2021-02-09T11:50:30Z</cp:lastPrinted>
  <dcterms:created xsi:type="dcterms:W3CDTF">2014-02-04T14:06:09Z</dcterms:created>
  <dcterms:modified xsi:type="dcterms:W3CDTF">2021-02-09T12:45:59Z</dcterms:modified>
</cp:coreProperties>
</file>