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1" r:id="rId2"/>
    <p:sldId id="264" r:id="rId3"/>
    <p:sldId id="272" r:id="rId4"/>
    <p:sldId id="276" r:id="rId5"/>
    <p:sldId id="275" r:id="rId6"/>
    <p:sldId id="274" r:id="rId7"/>
    <p:sldId id="279" r:id="rId8"/>
    <p:sldId id="280" r:id="rId9"/>
    <p:sldId id="265" r:id="rId10"/>
    <p:sldId id="268" r:id="rId11"/>
    <p:sldId id="277" r:id="rId12"/>
    <p:sldId id="262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77623-CC92-44B9-8919-99EF02F0D9EE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B15722A-F899-4B44-B7A4-9B720A567713}">
      <dgm:prSet custT="1"/>
      <dgm:spPr/>
      <dgm:t>
        <a:bodyPr/>
        <a:lstStyle/>
        <a:p>
          <a:pPr rtl="0"/>
          <a:r>
            <a:rPr lang="ru-RU" sz="1200" dirty="0" smtClean="0"/>
            <a:t>Согласно пункту 4 части 2 статьи 6 Федерального закона от 13 июля 2015 г. N 224-ФЗ "О государственно-частном партнерстве, </a:t>
          </a:r>
          <a:r>
            <a:rPr lang="ru-RU" sz="1200" dirty="0" err="1" smtClean="0"/>
            <a:t>муниципально</a:t>
          </a:r>
          <a:r>
            <a:rPr lang="ru-RU" sz="1200" dirty="0" smtClean="0"/>
            <a:t>-частном партнерстве в Российской Федерации и внесении изменений в отдельные законодательные акты Российской Федерации" </a:t>
          </a:r>
          <a:r>
            <a:rPr lang="ru-RU" sz="1200" b="1" u="sng" dirty="0" smtClean="0"/>
            <a:t>обязательным элементом соглашения является в том числе возникновение у частного партнера права собственности на объект соглашения при условии обременения объекта соглашения</a:t>
          </a:r>
          <a:r>
            <a:rPr lang="ru-RU" sz="1200" u="sng" dirty="0" smtClean="0"/>
            <a:t> в соответствии с Федеральным законом N </a:t>
          </a:r>
          <a:r>
            <a:rPr lang="ru-RU" sz="1200" b="1" u="sng" dirty="0" smtClean="0"/>
            <a:t>224-ФЗ. </a:t>
          </a:r>
          <a:r>
            <a:rPr lang="ru-RU" sz="1200" b="0" u="sng" dirty="0" smtClean="0"/>
            <a:t>Исключением является случай, когда финансовые затраты Публичного партнера (МО) будут выше 50% стоимости объекта соглашения.</a:t>
          </a:r>
        </a:p>
      </dgm:t>
    </dgm:pt>
    <dgm:pt modelId="{CB13D228-D3DD-41ED-9C79-AAEF146C00F9}" type="parTrans" cxnId="{2D587F61-292F-4302-9FD3-7B35139ECB4F}">
      <dgm:prSet/>
      <dgm:spPr/>
      <dgm:t>
        <a:bodyPr/>
        <a:lstStyle/>
        <a:p>
          <a:endParaRPr lang="ru-RU"/>
        </a:p>
      </dgm:t>
    </dgm:pt>
    <dgm:pt modelId="{B0E8E67C-B239-4682-AF3A-5AA2FB90EBB2}" type="sibTrans" cxnId="{2D587F61-292F-4302-9FD3-7B35139ECB4F}">
      <dgm:prSet/>
      <dgm:spPr/>
      <dgm:t>
        <a:bodyPr/>
        <a:lstStyle/>
        <a:p>
          <a:endParaRPr lang="ru-RU"/>
        </a:p>
      </dgm:t>
    </dgm:pt>
    <dgm:pt modelId="{2819CB64-4171-4742-8247-B12AB57EA26E}">
      <dgm:prSet custT="1"/>
      <dgm:spPr/>
      <dgm:t>
        <a:bodyPr/>
        <a:lstStyle/>
        <a:p>
          <a:pPr rtl="0"/>
          <a:r>
            <a:rPr lang="ru-RU" sz="1200" b="1" dirty="0" smtClean="0"/>
            <a:t>Часть 1 статьи 12 Федерального закона N 224-ФЗ устанавливает, что объектом соглашения является недвижимое имущество или недвижимое имущество и движимое имущество, технологически связанные между собой и предназначенные для осуществления деятельности, предусмотренной соглашением.</a:t>
          </a:r>
          <a:endParaRPr lang="ru-RU" sz="1200" b="1" dirty="0"/>
        </a:p>
      </dgm:t>
    </dgm:pt>
    <dgm:pt modelId="{BB799DC2-83BD-4942-A9FB-9CA04B693EAE}" type="parTrans" cxnId="{B17BFAC5-9D2B-404F-B49C-1165D6E09EDF}">
      <dgm:prSet/>
      <dgm:spPr/>
      <dgm:t>
        <a:bodyPr/>
        <a:lstStyle/>
        <a:p>
          <a:endParaRPr lang="ru-RU"/>
        </a:p>
      </dgm:t>
    </dgm:pt>
    <dgm:pt modelId="{742B871C-201E-4931-ABE2-B3EC6CBBEB5E}" type="sibTrans" cxnId="{B17BFAC5-9D2B-404F-B49C-1165D6E09EDF}">
      <dgm:prSet/>
      <dgm:spPr/>
      <dgm:t>
        <a:bodyPr/>
        <a:lstStyle/>
        <a:p>
          <a:endParaRPr lang="ru-RU"/>
        </a:p>
      </dgm:t>
    </dgm:pt>
    <dgm:pt modelId="{45C6970D-571C-4BA3-B2A6-3C6E58DCD711}">
      <dgm:prSet custT="1"/>
      <dgm:spPr/>
      <dgm:t>
        <a:bodyPr/>
        <a:lstStyle/>
        <a:p>
          <a:pPr rtl="0"/>
          <a:r>
            <a:rPr lang="ru-RU" sz="1200" b="1" dirty="0" smtClean="0"/>
            <a:t>Частью 12 статьи 12 Федерального закона N 224-ФЗ предусмотрено, что государственная регистрация права собственности частного партнера на объект соглашения осуществляется после ввода объекта соглашения в эксплуатацию одновременно с государственной регистрацией обременения (ограничения) права собственности на указанный объект и недвижимое имущество.</a:t>
          </a:r>
          <a:endParaRPr lang="ru-RU" sz="1200" b="1" dirty="0"/>
        </a:p>
      </dgm:t>
    </dgm:pt>
    <dgm:pt modelId="{E56D97B2-D116-4E93-91C7-FFACE3D6C561}" type="parTrans" cxnId="{8C13EA9D-27B6-41F8-BF42-EC90F8B7084B}">
      <dgm:prSet/>
      <dgm:spPr/>
      <dgm:t>
        <a:bodyPr/>
        <a:lstStyle/>
        <a:p>
          <a:endParaRPr lang="ru-RU"/>
        </a:p>
      </dgm:t>
    </dgm:pt>
    <dgm:pt modelId="{9442A9EC-DECC-4D82-93B2-A69C5B864081}" type="sibTrans" cxnId="{8C13EA9D-27B6-41F8-BF42-EC90F8B7084B}">
      <dgm:prSet/>
      <dgm:spPr/>
      <dgm:t>
        <a:bodyPr/>
        <a:lstStyle/>
        <a:p>
          <a:endParaRPr lang="ru-RU"/>
        </a:p>
      </dgm:t>
    </dgm:pt>
    <dgm:pt modelId="{193970D6-712A-44D5-B534-787D27C1D4BE}">
      <dgm:prSet custT="1"/>
      <dgm:spPr/>
      <dgm:t>
        <a:bodyPr/>
        <a:lstStyle/>
        <a:p>
          <a:pPr rtl="0"/>
          <a:r>
            <a:rPr lang="ru-RU" sz="1200" b="1" dirty="0" smtClean="0"/>
            <a:t>В соответствии с частью 13 статьи 12 </a:t>
          </a:r>
          <a:r>
            <a:rPr lang="ru-RU" sz="1000" b="1" dirty="0" smtClean="0"/>
            <a:t>Федерального закона N 224-ФЗ отчуждение частным партнером объекта соглашения, находящегося в собственности этого частного партнера, до истечения срока действия соглашения не допускается, за исключением замены частного партнера по соглашению в соответствии с Федеральным законом N 224-ФЗ. </a:t>
          </a:r>
          <a:endParaRPr lang="ru-RU" sz="1200" b="1" dirty="0"/>
        </a:p>
      </dgm:t>
    </dgm:pt>
    <dgm:pt modelId="{CC018EBA-DA5D-401C-AB98-95608B05892F}" type="parTrans" cxnId="{03B830E6-1EAD-46BB-8E1F-51688273E50A}">
      <dgm:prSet/>
      <dgm:spPr/>
      <dgm:t>
        <a:bodyPr/>
        <a:lstStyle/>
        <a:p>
          <a:endParaRPr lang="ru-RU"/>
        </a:p>
      </dgm:t>
    </dgm:pt>
    <dgm:pt modelId="{0A98530E-522C-4302-8C9D-DEB2BADF5CC9}" type="sibTrans" cxnId="{03B830E6-1EAD-46BB-8E1F-51688273E50A}">
      <dgm:prSet/>
      <dgm:spPr/>
      <dgm:t>
        <a:bodyPr/>
        <a:lstStyle/>
        <a:p>
          <a:endParaRPr lang="ru-RU"/>
        </a:p>
      </dgm:t>
    </dgm:pt>
    <dgm:pt modelId="{6DD2972E-7826-4CF5-82ED-114B2AD28488}">
      <dgm:prSet/>
      <dgm:spPr/>
      <dgm:t>
        <a:bodyPr/>
        <a:lstStyle/>
        <a:p>
          <a:pPr rtl="0"/>
          <a:r>
            <a:rPr lang="ru-RU" dirty="0" smtClean="0"/>
            <a:t>Правилами ведения ЕГРП, предусмотрено, что запись об изменениях используется для внесения в Единый государственный реестр </a:t>
          </a:r>
          <a:r>
            <a:rPr lang="ru-RU" b="1" dirty="0" smtClean="0"/>
            <a:t>прав на недвижимое имущество и сделок с ним таких сведений</a:t>
          </a:r>
          <a:r>
            <a:rPr lang="ru-RU" dirty="0" smtClean="0"/>
            <a:t>, которые не влекут за собой прекращения или перехода права на объект недвижимого имущества, ограничения (обременения) права на него.</a:t>
          </a:r>
          <a:endParaRPr lang="ru-RU" dirty="0"/>
        </a:p>
      </dgm:t>
    </dgm:pt>
    <dgm:pt modelId="{9F58335C-4A60-41D4-8391-DF4B528C063A}" type="parTrans" cxnId="{508BD7EF-FA73-49AC-92BA-878B3CEAC37E}">
      <dgm:prSet/>
      <dgm:spPr/>
      <dgm:t>
        <a:bodyPr/>
        <a:lstStyle/>
        <a:p>
          <a:endParaRPr lang="ru-RU"/>
        </a:p>
      </dgm:t>
    </dgm:pt>
    <dgm:pt modelId="{C0C8ED35-023D-4B87-A229-10EC59FEAAA0}" type="sibTrans" cxnId="{508BD7EF-FA73-49AC-92BA-878B3CEAC37E}">
      <dgm:prSet/>
      <dgm:spPr/>
      <dgm:t>
        <a:bodyPr/>
        <a:lstStyle/>
        <a:p>
          <a:endParaRPr lang="ru-RU"/>
        </a:p>
      </dgm:t>
    </dgm:pt>
    <dgm:pt modelId="{DB33CCC0-AB00-4E5F-A645-25499B81AD7B}" type="pres">
      <dgm:prSet presAssocID="{DBB77623-CC92-44B9-8919-99EF02F0D9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C9C4D6-E048-43D9-B2F5-F6017CE3A77A}" type="pres">
      <dgm:prSet presAssocID="{7B15722A-F899-4B44-B7A4-9B720A567713}" presName="linNode" presStyleCnt="0"/>
      <dgm:spPr/>
    </dgm:pt>
    <dgm:pt modelId="{83498E4F-3057-413E-9887-FEDCA8B31ACF}" type="pres">
      <dgm:prSet presAssocID="{7B15722A-F899-4B44-B7A4-9B720A567713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ADE50-6B58-459D-9F44-5A297F37C513}" type="pres">
      <dgm:prSet presAssocID="{B0E8E67C-B239-4682-AF3A-5AA2FB90EBB2}" presName="sp" presStyleCnt="0"/>
      <dgm:spPr/>
    </dgm:pt>
    <dgm:pt modelId="{09250A59-7A02-4820-9E4C-CDE575AFC6FD}" type="pres">
      <dgm:prSet presAssocID="{2819CB64-4171-4742-8247-B12AB57EA26E}" presName="linNode" presStyleCnt="0"/>
      <dgm:spPr/>
    </dgm:pt>
    <dgm:pt modelId="{CE5D422B-2F63-46AA-B7E6-7963E2B984C9}" type="pres">
      <dgm:prSet presAssocID="{2819CB64-4171-4742-8247-B12AB57EA26E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80F22-6DF5-4024-922E-642551AB1EA0}" type="pres">
      <dgm:prSet presAssocID="{742B871C-201E-4931-ABE2-B3EC6CBBEB5E}" presName="sp" presStyleCnt="0"/>
      <dgm:spPr/>
    </dgm:pt>
    <dgm:pt modelId="{0964071D-ECAD-47B6-9BD9-5D2FAA0022C7}" type="pres">
      <dgm:prSet presAssocID="{45C6970D-571C-4BA3-B2A6-3C6E58DCD711}" presName="linNode" presStyleCnt="0"/>
      <dgm:spPr/>
    </dgm:pt>
    <dgm:pt modelId="{D0089797-53CB-4EEC-A7BC-4FCA038CC1B2}" type="pres">
      <dgm:prSet presAssocID="{45C6970D-571C-4BA3-B2A6-3C6E58DCD711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76338-E365-43E5-ADE0-2D9397A3599F}" type="pres">
      <dgm:prSet presAssocID="{9442A9EC-DECC-4D82-93B2-A69C5B864081}" presName="sp" presStyleCnt="0"/>
      <dgm:spPr/>
    </dgm:pt>
    <dgm:pt modelId="{694454F3-FE21-409B-AA9D-C8B4761F9EEC}" type="pres">
      <dgm:prSet presAssocID="{193970D6-712A-44D5-B534-787D27C1D4BE}" presName="linNode" presStyleCnt="0"/>
      <dgm:spPr/>
    </dgm:pt>
    <dgm:pt modelId="{4F839749-4529-43F0-BD6E-7AA129D0FD7D}" type="pres">
      <dgm:prSet presAssocID="{193970D6-712A-44D5-B534-787D27C1D4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4BA1D-9887-465E-8A2C-9CD1020BD59E}" type="pres">
      <dgm:prSet presAssocID="{193970D6-712A-44D5-B534-787D27C1D4B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293D4-04CE-45D4-A66C-E93E2A540435}" type="presOf" srcId="{2819CB64-4171-4742-8247-B12AB57EA26E}" destId="{CE5D422B-2F63-46AA-B7E6-7963E2B984C9}" srcOrd="0" destOrd="0" presId="urn:microsoft.com/office/officeart/2005/8/layout/vList5"/>
    <dgm:cxn modelId="{2D587F61-292F-4302-9FD3-7B35139ECB4F}" srcId="{DBB77623-CC92-44B9-8919-99EF02F0D9EE}" destId="{7B15722A-F899-4B44-B7A4-9B720A567713}" srcOrd="0" destOrd="0" parTransId="{CB13D228-D3DD-41ED-9C79-AAEF146C00F9}" sibTransId="{B0E8E67C-B239-4682-AF3A-5AA2FB90EBB2}"/>
    <dgm:cxn modelId="{44ADF053-9372-44BC-B813-311BED5090BE}" type="presOf" srcId="{193970D6-712A-44D5-B534-787D27C1D4BE}" destId="{4F839749-4529-43F0-BD6E-7AA129D0FD7D}" srcOrd="0" destOrd="0" presId="urn:microsoft.com/office/officeart/2005/8/layout/vList5"/>
    <dgm:cxn modelId="{A6D65896-3244-4B49-AC2B-687A10B18C11}" type="presOf" srcId="{45C6970D-571C-4BA3-B2A6-3C6E58DCD711}" destId="{D0089797-53CB-4EEC-A7BC-4FCA038CC1B2}" srcOrd="0" destOrd="0" presId="urn:microsoft.com/office/officeart/2005/8/layout/vList5"/>
    <dgm:cxn modelId="{B17BFAC5-9D2B-404F-B49C-1165D6E09EDF}" srcId="{DBB77623-CC92-44B9-8919-99EF02F0D9EE}" destId="{2819CB64-4171-4742-8247-B12AB57EA26E}" srcOrd="1" destOrd="0" parTransId="{BB799DC2-83BD-4942-A9FB-9CA04B693EAE}" sibTransId="{742B871C-201E-4931-ABE2-B3EC6CBBEB5E}"/>
    <dgm:cxn modelId="{8C13EA9D-27B6-41F8-BF42-EC90F8B7084B}" srcId="{DBB77623-CC92-44B9-8919-99EF02F0D9EE}" destId="{45C6970D-571C-4BA3-B2A6-3C6E58DCD711}" srcOrd="2" destOrd="0" parTransId="{E56D97B2-D116-4E93-91C7-FFACE3D6C561}" sibTransId="{9442A9EC-DECC-4D82-93B2-A69C5B864081}"/>
    <dgm:cxn modelId="{508BD7EF-FA73-49AC-92BA-878B3CEAC37E}" srcId="{193970D6-712A-44D5-B534-787D27C1D4BE}" destId="{6DD2972E-7826-4CF5-82ED-114B2AD28488}" srcOrd="0" destOrd="0" parTransId="{9F58335C-4A60-41D4-8391-DF4B528C063A}" sibTransId="{C0C8ED35-023D-4B87-A229-10EC59FEAAA0}"/>
    <dgm:cxn modelId="{401DEE27-2F46-46BF-B8E0-2C30FE53B0F9}" type="presOf" srcId="{6DD2972E-7826-4CF5-82ED-114B2AD28488}" destId="{60D4BA1D-9887-465E-8A2C-9CD1020BD59E}" srcOrd="0" destOrd="0" presId="urn:microsoft.com/office/officeart/2005/8/layout/vList5"/>
    <dgm:cxn modelId="{03B830E6-1EAD-46BB-8E1F-51688273E50A}" srcId="{DBB77623-CC92-44B9-8919-99EF02F0D9EE}" destId="{193970D6-712A-44D5-B534-787D27C1D4BE}" srcOrd="3" destOrd="0" parTransId="{CC018EBA-DA5D-401C-AB98-95608B05892F}" sibTransId="{0A98530E-522C-4302-8C9D-DEB2BADF5CC9}"/>
    <dgm:cxn modelId="{33CABA87-BD1F-4212-B633-8CD2C7D1693B}" type="presOf" srcId="{7B15722A-F899-4B44-B7A4-9B720A567713}" destId="{83498E4F-3057-413E-9887-FEDCA8B31ACF}" srcOrd="0" destOrd="0" presId="urn:microsoft.com/office/officeart/2005/8/layout/vList5"/>
    <dgm:cxn modelId="{1047A629-D0E9-4BF7-89F2-CD469E77A270}" type="presOf" srcId="{DBB77623-CC92-44B9-8919-99EF02F0D9EE}" destId="{DB33CCC0-AB00-4E5F-A645-25499B81AD7B}" srcOrd="0" destOrd="0" presId="urn:microsoft.com/office/officeart/2005/8/layout/vList5"/>
    <dgm:cxn modelId="{1F9F4FC6-6FEA-4062-8A1A-B93798279189}" type="presParOf" srcId="{DB33CCC0-AB00-4E5F-A645-25499B81AD7B}" destId="{56C9C4D6-E048-43D9-B2F5-F6017CE3A77A}" srcOrd="0" destOrd="0" presId="urn:microsoft.com/office/officeart/2005/8/layout/vList5"/>
    <dgm:cxn modelId="{A995391D-529F-499A-9B30-9307EEF62E21}" type="presParOf" srcId="{56C9C4D6-E048-43D9-B2F5-F6017CE3A77A}" destId="{83498E4F-3057-413E-9887-FEDCA8B31ACF}" srcOrd="0" destOrd="0" presId="urn:microsoft.com/office/officeart/2005/8/layout/vList5"/>
    <dgm:cxn modelId="{343BD37C-C9D1-4394-A230-BF13E3CDE18D}" type="presParOf" srcId="{DB33CCC0-AB00-4E5F-A645-25499B81AD7B}" destId="{E6BADE50-6B58-459D-9F44-5A297F37C513}" srcOrd="1" destOrd="0" presId="urn:microsoft.com/office/officeart/2005/8/layout/vList5"/>
    <dgm:cxn modelId="{74E6132D-5923-48C6-B5A5-551ABEB6B59C}" type="presParOf" srcId="{DB33CCC0-AB00-4E5F-A645-25499B81AD7B}" destId="{09250A59-7A02-4820-9E4C-CDE575AFC6FD}" srcOrd="2" destOrd="0" presId="urn:microsoft.com/office/officeart/2005/8/layout/vList5"/>
    <dgm:cxn modelId="{BBD6FEFA-8096-4417-B9E1-1F5DFFE483FF}" type="presParOf" srcId="{09250A59-7A02-4820-9E4C-CDE575AFC6FD}" destId="{CE5D422B-2F63-46AA-B7E6-7963E2B984C9}" srcOrd="0" destOrd="0" presId="urn:microsoft.com/office/officeart/2005/8/layout/vList5"/>
    <dgm:cxn modelId="{8232ED64-D4AE-4B17-B361-984DDC468462}" type="presParOf" srcId="{DB33CCC0-AB00-4E5F-A645-25499B81AD7B}" destId="{81B80F22-6DF5-4024-922E-642551AB1EA0}" srcOrd="3" destOrd="0" presId="urn:microsoft.com/office/officeart/2005/8/layout/vList5"/>
    <dgm:cxn modelId="{318D11E8-E90A-4B2B-91C7-C948F5A3BE21}" type="presParOf" srcId="{DB33CCC0-AB00-4E5F-A645-25499B81AD7B}" destId="{0964071D-ECAD-47B6-9BD9-5D2FAA0022C7}" srcOrd="4" destOrd="0" presId="urn:microsoft.com/office/officeart/2005/8/layout/vList5"/>
    <dgm:cxn modelId="{6A739470-0727-4B5A-AE05-0725BC343C7A}" type="presParOf" srcId="{0964071D-ECAD-47B6-9BD9-5D2FAA0022C7}" destId="{D0089797-53CB-4EEC-A7BC-4FCA038CC1B2}" srcOrd="0" destOrd="0" presId="urn:microsoft.com/office/officeart/2005/8/layout/vList5"/>
    <dgm:cxn modelId="{B6CE42BA-3CE7-4F0C-9CF6-9886911E561E}" type="presParOf" srcId="{DB33CCC0-AB00-4E5F-A645-25499B81AD7B}" destId="{08376338-E365-43E5-ADE0-2D9397A3599F}" srcOrd="5" destOrd="0" presId="urn:microsoft.com/office/officeart/2005/8/layout/vList5"/>
    <dgm:cxn modelId="{9490408D-F234-47E5-944F-356F06998C1E}" type="presParOf" srcId="{DB33CCC0-AB00-4E5F-A645-25499B81AD7B}" destId="{694454F3-FE21-409B-AA9D-C8B4761F9EEC}" srcOrd="6" destOrd="0" presId="urn:microsoft.com/office/officeart/2005/8/layout/vList5"/>
    <dgm:cxn modelId="{EA2A22EE-8319-4959-978D-3A4BCBDA985D}" type="presParOf" srcId="{694454F3-FE21-409B-AA9D-C8B4761F9EEC}" destId="{4F839749-4529-43F0-BD6E-7AA129D0FD7D}" srcOrd="0" destOrd="0" presId="urn:microsoft.com/office/officeart/2005/8/layout/vList5"/>
    <dgm:cxn modelId="{BE105820-286D-4837-BEF8-9864340BB859}" type="presParOf" srcId="{694454F3-FE21-409B-AA9D-C8B4761F9EEC}" destId="{60D4BA1D-9887-465E-8A2C-9CD1020BD5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98E4F-3057-413E-9887-FEDCA8B31ACF}">
      <dsp:nvSpPr>
        <dsp:cNvPr id="0" name=""/>
        <dsp:cNvSpPr/>
      </dsp:nvSpPr>
      <dsp:spPr>
        <a:xfrm>
          <a:off x="0" y="2702"/>
          <a:ext cx="8940947" cy="130004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Согласно пункту 4 части 2 статьи 6 Федерального закона от 13 июля 2015 г. N 224-ФЗ "О государственно-частном партнерстве, </a:t>
          </a:r>
          <a:r>
            <a:rPr lang="ru-RU" sz="1200" kern="1200" dirty="0" err="1" smtClean="0"/>
            <a:t>муниципально</a:t>
          </a:r>
          <a:r>
            <a:rPr lang="ru-RU" sz="1200" kern="1200" dirty="0" smtClean="0"/>
            <a:t>-частном партнерстве в Российской Федерации и внесении изменений в отдельные законодательные акты Российской Федерации" </a:t>
          </a:r>
          <a:r>
            <a:rPr lang="ru-RU" sz="1200" b="1" u="sng" kern="1200" dirty="0" smtClean="0"/>
            <a:t>обязательным элементом соглашения является в том числе возникновение у частного партнера права собственности на объект соглашения при условии обременения объекта соглашения</a:t>
          </a:r>
          <a:r>
            <a:rPr lang="ru-RU" sz="1200" u="sng" kern="1200" dirty="0" smtClean="0"/>
            <a:t> в соответствии с Федеральным законом N </a:t>
          </a:r>
          <a:r>
            <a:rPr lang="ru-RU" sz="1200" b="1" u="sng" kern="1200" dirty="0" smtClean="0"/>
            <a:t>224-ФЗ. </a:t>
          </a:r>
          <a:r>
            <a:rPr lang="ru-RU" sz="1200" b="0" u="sng" kern="1200" dirty="0" smtClean="0"/>
            <a:t>Исключением является случай, когда финансовые затраты Публичного партнера (МО) будут выше 50% стоимости объекта соглашения.</a:t>
          </a:r>
        </a:p>
      </dsp:txBody>
      <dsp:txXfrm>
        <a:off x="63463" y="66165"/>
        <a:ext cx="8814021" cy="1173120"/>
      </dsp:txXfrm>
    </dsp:sp>
    <dsp:sp modelId="{CE5D422B-2F63-46AA-B7E6-7963E2B984C9}">
      <dsp:nvSpPr>
        <dsp:cNvPr id="0" name=""/>
        <dsp:cNvSpPr/>
      </dsp:nvSpPr>
      <dsp:spPr>
        <a:xfrm>
          <a:off x="0" y="1367752"/>
          <a:ext cx="8940947" cy="130004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Часть 1 статьи 12 Федерального закона N 224-ФЗ устанавливает, что объектом соглашения является недвижимое имущество или недвижимое имущество и движимое имущество, технологически связанные между собой и предназначенные для осуществления деятельности, предусмотренной соглашением.</a:t>
          </a:r>
          <a:endParaRPr lang="ru-RU" sz="1200" b="1" kern="1200" dirty="0"/>
        </a:p>
      </dsp:txBody>
      <dsp:txXfrm>
        <a:off x="63463" y="1431215"/>
        <a:ext cx="8814021" cy="1173120"/>
      </dsp:txXfrm>
    </dsp:sp>
    <dsp:sp modelId="{D0089797-53CB-4EEC-A7BC-4FCA038CC1B2}">
      <dsp:nvSpPr>
        <dsp:cNvPr id="0" name=""/>
        <dsp:cNvSpPr/>
      </dsp:nvSpPr>
      <dsp:spPr>
        <a:xfrm>
          <a:off x="0" y="2732801"/>
          <a:ext cx="8940947" cy="130004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Частью 12 статьи 12 Федерального закона N 224-ФЗ предусмотрено, что государственная регистрация права собственности частного партнера на объект соглашения осуществляется после ввода объекта соглашения в эксплуатацию одновременно с государственной регистрацией обременения (ограничения) права собственности на указанный объект и недвижимое имущество.</a:t>
          </a:r>
          <a:endParaRPr lang="ru-RU" sz="1200" b="1" kern="1200" dirty="0"/>
        </a:p>
      </dsp:txBody>
      <dsp:txXfrm>
        <a:off x="63463" y="2796264"/>
        <a:ext cx="8814021" cy="1173120"/>
      </dsp:txXfrm>
    </dsp:sp>
    <dsp:sp modelId="{60D4BA1D-9887-465E-8A2C-9CD1020BD59E}">
      <dsp:nvSpPr>
        <dsp:cNvPr id="0" name=""/>
        <dsp:cNvSpPr/>
      </dsp:nvSpPr>
      <dsp:spPr>
        <a:xfrm rot="5400000">
          <a:off x="5565763" y="1883976"/>
          <a:ext cx="1040037" cy="572779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Правилами ведения ЕГРП, предусмотрено, что запись об изменениях используется для внесения в Единый государственный реестр </a:t>
          </a:r>
          <a:r>
            <a:rPr lang="ru-RU" sz="1200" b="1" kern="1200" dirty="0" smtClean="0"/>
            <a:t>прав на недвижимое имущество и сделок с ним таких сведений</a:t>
          </a:r>
          <a:r>
            <a:rPr lang="ru-RU" sz="1200" kern="1200" dirty="0" smtClean="0"/>
            <a:t>, которые не влекут за собой прекращения или перехода права на объект недвижимого имущества, ограничения (обременения) права на него.</a:t>
          </a:r>
          <a:endParaRPr lang="ru-RU" sz="1200" kern="1200" dirty="0"/>
        </a:p>
      </dsp:txBody>
      <dsp:txXfrm rot="-5400000">
        <a:off x="3221884" y="4278625"/>
        <a:ext cx="5677025" cy="938497"/>
      </dsp:txXfrm>
    </dsp:sp>
    <dsp:sp modelId="{4F839749-4529-43F0-BD6E-7AA129D0FD7D}">
      <dsp:nvSpPr>
        <dsp:cNvPr id="0" name=""/>
        <dsp:cNvSpPr/>
      </dsp:nvSpPr>
      <dsp:spPr>
        <a:xfrm>
          <a:off x="0" y="4097850"/>
          <a:ext cx="3221884" cy="130004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соответствии с частью 13 статьи 12 </a:t>
          </a:r>
          <a:r>
            <a:rPr lang="ru-RU" sz="1000" b="1" kern="1200" dirty="0" smtClean="0"/>
            <a:t>Федерального закона N 224-ФЗ отчуждение частным партнером объекта соглашения, находящегося в собственности этого частного партнера, до истечения срока действия соглашения не допускается, за исключением замены частного партнера по соглашению в соответствии с Федеральным законом N 224-ФЗ. </a:t>
          </a:r>
          <a:endParaRPr lang="ru-RU" sz="1200" b="1" kern="1200" dirty="0"/>
        </a:p>
      </dsp:txBody>
      <dsp:txXfrm>
        <a:off x="63463" y="4161313"/>
        <a:ext cx="3094958" cy="117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180E2-AB6E-4870-83F8-7E2A4BBC7463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2B0E-4627-44B2-9FB9-D7092DC64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1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1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7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4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9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6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2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944AA-12E8-42BB-BA97-78050675FD6C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B5AF-D0ED-4AE6-ADA2-2A2A6638D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рассмотрения проекта МЧП</a:t>
            </a:r>
            <a:endParaRPr lang="ru-RU" dirty="0"/>
          </a:p>
        </p:txBody>
      </p:sp>
      <p:pic>
        <p:nvPicPr>
          <p:cNvPr id="5122" name="Picture 2" descr="\\fserver\Backup\кушникова\Desktop\МЧП ИНВЕСТИЦ СТРОИТЕЛЬСТВО\ВСЕ презентации МЧП\разработка и принятие реше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64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844824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90 дней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2420888"/>
            <a:ext cx="9144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6</a:t>
            </a:r>
            <a:r>
              <a:rPr lang="ru-RU" sz="1200" b="1" dirty="0" smtClean="0">
                <a:solidFill>
                  <a:srgbClr val="FF0000"/>
                </a:solidFill>
              </a:rPr>
              <a:t>0 дней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546897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90 дней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2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реализации МЧП</a:t>
            </a:r>
            <a:endParaRPr lang="ru-RU" dirty="0"/>
          </a:p>
        </p:txBody>
      </p:sp>
      <p:pic>
        <p:nvPicPr>
          <p:cNvPr id="2050" name="Picture 2" descr="\\fserver\Backup\кушникова\Desktop\МЧП ИНВЕСТИЦ СТРОИТЕЛЬСТВО\ВСЕ презентации МЧП\общее форма по МЧП ГЧП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3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8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Право частной собственности на объект соглашения МЧП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9019"/>
              </p:ext>
            </p:extLst>
          </p:nvPr>
        </p:nvGraphicFramePr>
        <p:xfrm>
          <a:off x="107504" y="1340768"/>
          <a:ext cx="89496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50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 Алексеевна\Desktop\схема 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6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576064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YES\AppData\Local\Microsoft\Windows\Temporary Internet Files\Content.IE5\4GQV9JKL\MC900237989[1].wmf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509120"/>
            <a:ext cx="2393133" cy="14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Кушникова ТА\Desktop\схема МЧП рассмотрения проекта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289451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9000" y="2870938"/>
            <a:ext cx="376815" cy="180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90</a:t>
            </a:r>
            <a:endParaRPr lang="ru-RU" sz="9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Обобщенный порядок  без конкурса и  взаимоотношения сторон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6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рассмотрения проекта  ГЧП/МЧП (</a:t>
            </a:r>
            <a:r>
              <a:rPr lang="ru-RU" sz="3600" i="1" dirty="0" smtClean="0"/>
              <a:t>УЧАСТНИКИ)</a:t>
            </a:r>
            <a:endParaRPr lang="ru-RU" sz="3600" i="1" dirty="0"/>
          </a:p>
        </p:txBody>
      </p:sp>
      <p:pic>
        <p:nvPicPr>
          <p:cNvPr id="4" name="Объект 3" descr="http://oskolregion.ru/img/menu/31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4"/>
          <a:stretch/>
        </p:blipFill>
        <p:spPr bwMode="auto">
          <a:xfrm>
            <a:off x="611560" y="1412776"/>
            <a:ext cx="7992887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1916832"/>
            <a:ext cx="165618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Департамент Экономики  ХМАО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3598415"/>
            <a:ext cx="914400" cy="334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90 дней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5648" y="1524481"/>
            <a:ext cx="27866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Публичный партнер </a:t>
            </a:r>
            <a:r>
              <a:rPr lang="ru-RU" sz="1100" b="1" dirty="0" smtClean="0">
                <a:solidFill>
                  <a:srgbClr val="FF0000"/>
                </a:solidFill>
              </a:rPr>
              <a:t>И Управление экономики города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650" y="1501048"/>
            <a:ext cx="180612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Частный партнер (инициатор проекта)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1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и процедуры реализации </a:t>
            </a:r>
            <a:r>
              <a:rPr lang="ru-RU" dirty="0"/>
              <a:t>проекта </a:t>
            </a:r>
            <a:r>
              <a:rPr lang="ru-RU" dirty="0" smtClean="0"/>
              <a:t>ГЧП/ </a:t>
            </a:r>
            <a:r>
              <a:rPr lang="ru-RU" dirty="0"/>
              <a:t>МЧП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5"/>
            <a:ext cx="8928992" cy="2448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25145"/>
            <a:ext cx="7776864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Типовые стадии и процедуры реализации проекта ГЧП/МЧП: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Инициация и первичный отбор </a:t>
            </a:r>
            <a:r>
              <a:rPr lang="ru-RU" b="1" dirty="0" smtClean="0">
                <a:solidFill>
                  <a:schemeClr val="tx2"/>
                </a:solidFill>
              </a:rPr>
              <a:t>проекта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Оценка </a:t>
            </a:r>
            <a:r>
              <a:rPr lang="ru-RU" b="1" dirty="0">
                <a:solidFill>
                  <a:schemeClr val="tx2"/>
                </a:solidFill>
              </a:rPr>
              <a:t>и структурирование проекта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Подготовка </a:t>
            </a:r>
            <a:r>
              <a:rPr lang="ru-RU" b="1" dirty="0">
                <a:solidFill>
                  <a:schemeClr val="tx2"/>
                </a:solidFill>
              </a:rPr>
              <a:t>соглашения ГЧП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 Проведение конкурсных процедур и заключение соглашения о ГЧП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2"/>
                </a:solidFill>
              </a:rPr>
              <a:t> Управление реализацией проекта ГЧП 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132856"/>
            <a:ext cx="914400" cy="478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До 90 дней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2139127"/>
            <a:ext cx="1080120" cy="472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Не менее 3-х лет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132856"/>
            <a:ext cx="914400" cy="478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2-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До 90 дней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132856"/>
            <a:ext cx="914400" cy="46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1- До 90 дней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132856"/>
            <a:ext cx="914400" cy="478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До 60 дней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7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этап - разработка проекта  рассмотрение Предложения и переговоры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81585" cy="456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92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2 этап  Рассмотрение </a:t>
            </a:r>
            <a:r>
              <a:rPr lang="ru-RU" sz="3200" dirty="0"/>
              <a:t>предложения уполномоченным </a:t>
            </a:r>
            <a:r>
              <a:rPr lang="ru-RU" sz="3200" dirty="0" smtClean="0"/>
              <a:t>органом (</a:t>
            </a:r>
            <a:r>
              <a:rPr lang="ru-RU" sz="3200" dirty="0" err="1" smtClean="0"/>
              <a:t>Деп</a:t>
            </a:r>
            <a:r>
              <a:rPr lang="ru-RU" sz="3200" dirty="0" smtClean="0"/>
              <a:t> экономики ХМАО-Югры)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2776"/>
            <a:ext cx="8525255" cy="41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517232"/>
            <a:ext cx="792088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Важно.</a:t>
            </a:r>
            <a:endParaRPr lang="ru-RU" dirty="0"/>
          </a:p>
          <a:p>
            <a:r>
              <a:rPr lang="ru-RU" dirty="0"/>
              <a:t>Положительное заключение уполномоченного органа не гарантирует запуск проекта (окончательное решение принимает высший исполнительный орган </a:t>
            </a:r>
            <a:r>
              <a:rPr lang="ru-RU" dirty="0" smtClean="0"/>
              <a:t>г </a:t>
            </a:r>
            <a:r>
              <a:rPr lang="ru-RU" dirty="0"/>
              <a:t>власти соответствующего уровня </a:t>
            </a:r>
          </a:p>
        </p:txBody>
      </p:sp>
    </p:spTree>
    <p:extLst>
      <p:ext uri="{BB962C8B-B14F-4D97-AF65-F5344CB8AC3E}">
        <p14:creationId xmlns:p14="http://schemas.microsoft.com/office/powerpoint/2010/main" val="261065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3-й Этап </a:t>
            </a:r>
            <a:r>
              <a:rPr lang="ru-RU" sz="3200" dirty="0"/>
              <a:t>рассмотрения</a:t>
            </a:r>
            <a:br>
              <a:rPr lang="ru-RU" sz="3200" dirty="0"/>
            </a:br>
            <a:r>
              <a:rPr lang="ru-RU" sz="3200" dirty="0"/>
              <a:t>«частной инициативы» – </a:t>
            </a:r>
            <a:r>
              <a:rPr lang="ru-RU" sz="3200" dirty="0" smtClean="0"/>
              <a:t>принятие Главой МО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решения о реализации проекта и его</a:t>
            </a:r>
            <a:br>
              <a:rPr lang="ru-RU" sz="3200" dirty="0"/>
            </a:br>
            <a:r>
              <a:rPr lang="ru-RU" sz="3200" dirty="0"/>
              <a:t>опубликование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560840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9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4-й этап -Конкурс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66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59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Порядок заключения соглашения О МЧП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8496944" cy="492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6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Соглашения о МЧП </a:t>
            </a:r>
            <a:br>
              <a:rPr lang="ru-RU" dirty="0" smtClean="0"/>
            </a:br>
            <a:r>
              <a:rPr lang="ru-RU" dirty="0" smtClean="0"/>
              <a:t>согласно Закона 224-ФЗ</a:t>
            </a:r>
            <a:endParaRPr lang="ru-RU" dirty="0"/>
          </a:p>
        </p:txBody>
      </p:sp>
      <p:pic>
        <p:nvPicPr>
          <p:cNvPr id="4" name="Объект 3" descr="C:\Users\Татьяна Алексеевна\Desktop\элементы соглашения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3"/>
          <a:stretch/>
        </p:blipFill>
        <p:spPr bwMode="auto">
          <a:xfrm>
            <a:off x="457200" y="2132857"/>
            <a:ext cx="8229600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991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435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Схема рассмотрения проекта МЧП</vt:lpstr>
      <vt:lpstr>Схема рассмотрения проекта  ГЧП/МЧП (УЧАСТНИКИ)</vt:lpstr>
      <vt:lpstr>ЭТАПЫ и процедуры реализации проекта ГЧП/ МЧП </vt:lpstr>
      <vt:lpstr>1 этап - разработка проекта  рассмотрение Предложения и переговоры</vt:lpstr>
      <vt:lpstr>2 этап  Рассмотрение предложения уполномоченным органом (Деп экономики ХМАО-Югры)</vt:lpstr>
      <vt:lpstr>3-й Этап рассмотрения «частной инициативы» – принятие Главой МО решения о реализации проекта и его опубликование</vt:lpstr>
      <vt:lpstr>4-й этап -Конкурс</vt:lpstr>
      <vt:lpstr>Порядок заключения соглашения О МЧП</vt:lpstr>
      <vt:lpstr>Элементы Соглашения о МЧП  согласно Закона 224-ФЗ</vt:lpstr>
      <vt:lpstr>Правила реализации МЧП</vt:lpstr>
      <vt:lpstr>Право частной собственности на объект соглашения МЧП</vt:lpstr>
      <vt:lpstr>Презентация PowerPoint</vt:lpstr>
      <vt:lpstr>Обобщенный порядок  без конкурса и  взаимоотношения сторон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Кушникова ТА</dc:creator>
  <cp:lastModifiedBy>Путина Светлана Николаевна</cp:lastModifiedBy>
  <cp:revision>30</cp:revision>
  <cp:lastPrinted>2016-12-09T11:18:22Z</cp:lastPrinted>
  <dcterms:created xsi:type="dcterms:W3CDTF">2013-11-18T09:59:17Z</dcterms:created>
  <dcterms:modified xsi:type="dcterms:W3CDTF">2022-11-24T09:38:25Z</dcterms:modified>
</cp:coreProperties>
</file>